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98"/>
  </p:notesMasterIdLst>
  <p:handoutMasterIdLst>
    <p:handoutMasterId r:id="rId99"/>
  </p:handoutMasterIdLst>
  <p:sldIdLst>
    <p:sldId id="1893" r:id="rId8"/>
    <p:sldId id="1904" r:id="rId9"/>
    <p:sldId id="1912" r:id="rId10"/>
    <p:sldId id="1468" r:id="rId11"/>
    <p:sldId id="1470" r:id="rId12"/>
    <p:sldId id="1981" r:id="rId13"/>
    <p:sldId id="1908" r:id="rId14"/>
    <p:sldId id="1909" r:id="rId15"/>
    <p:sldId id="1910" r:id="rId16"/>
    <p:sldId id="1977" r:id="rId17"/>
    <p:sldId id="1493" r:id="rId18"/>
    <p:sldId id="1495" r:id="rId19"/>
    <p:sldId id="1916" r:id="rId20"/>
    <p:sldId id="1918" r:id="rId21"/>
    <p:sldId id="1980" r:id="rId22"/>
    <p:sldId id="1978" r:id="rId23"/>
    <p:sldId id="1932" r:id="rId24"/>
    <p:sldId id="1967" r:id="rId25"/>
    <p:sldId id="1935" r:id="rId26"/>
    <p:sldId id="1969" r:id="rId27"/>
    <p:sldId id="1938" r:id="rId28"/>
    <p:sldId id="1940" r:id="rId29"/>
    <p:sldId id="1941" r:id="rId30"/>
    <p:sldId id="1944" r:id="rId31"/>
    <p:sldId id="1939" r:id="rId32"/>
    <p:sldId id="1963" r:id="rId33"/>
    <p:sldId id="1943" r:id="rId34"/>
    <p:sldId id="1945" r:id="rId35"/>
    <p:sldId id="1946" r:id="rId36"/>
    <p:sldId id="1947" r:id="rId37"/>
    <p:sldId id="1982" r:id="rId38"/>
    <p:sldId id="1950" r:id="rId39"/>
    <p:sldId id="1983" r:id="rId40"/>
    <p:sldId id="1984" r:id="rId41"/>
    <p:sldId id="1986" r:id="rId42"/>
    <p:sldId id="1936" r:id="rId43"/>
    <p:sldId id="1988" r:id="rId44"/>
    <p:sldId id="1952" r:id="rId45"/>
    <p:sldId id="1954" r:id="rId46"/>
    <p:sldId id="1934" r:id="rId47"/>
    <p:sldId id="1937" r:id="rId48"/>
    <p:sldId id="1957" r:id="rId49"/>
    <p:sldId id="1958" r:id="rId50"/>
    <p:sldId id="1990" r:id="rId51"/>
    <p:sldId id="1955" r:id="rId52"/>
    <p:sldId id="1960" r:id="rId53"/>
    <p:sldId id="1989" r:id="rId54"/>
    <p:sldId id="1956" r:id="rId55"/>
    <p:sldId id="1992" r:id="rId56"/>
    <p:sldId id="1979" r:id="rId57"/>
    <p:sldId id="1914" r:id="rId58"/>
    <p:sldId id="1920" r:id="rId59"/>
    <p:sldId id="1921" r:id="rId60"/>
    <p:sldId id="1922" r:id="rId61"/>
    <p:sldId id="1923" r:id="rId62"/>
    <p:sldId id="1925" r:id="rId63"/>
    <p:sldId id="1924" r:id="rId64"/>
    <p:sldId id="1929" r:id="rId65"/>
    <p:sldId id="1926" r:id="rId66"/>
    <p:sldId id="1927" r:id="rId67"/>
    <p:sldId id="1928" r:id="rId68"/>
    <p:sldId id="1996" r:id="rId69"/>
    <p:sldId id="1995" r:id="rId70"/>
    <p:sldId id="1997" r:id="rId71"/>
    <p:sldId id="1998" r:id="rId72"/>
    <p:sldId id="1999" r:id="rId73"/>
    <p:sldId id="2012" r:id="rId74"/>
    <p:sldId id="2000" r:id="rId75"/>
    <p:sldId id="2003" r:id="rId76"/>
    <p:sldId id="2004" r:id="rId77"/>
    <p:sldId id="2005" r:id="rId78"/>
    <p:sldId id="2007" r:id="rId79"/>
    <p:sldId id="2002" r:id="rId80"/>
    <p:sldId id="2008" r:id="rId81"/>
    <p:sldId id="2013" r:id="rId82"/>
    <p:sldId id="2009" r:id="rId83"/>
    <p:sldId id="2026" r:id="rId84"/>
    <p:sldId id="2025" r:id="rId85"/>
    <p:sldId id="2010" r:id="rId86"/>
    <p:sldId id="2014" r:id="rId87"/>
    <p:sldId id="2015" r:id="rId88"/>
    <p:sldId id="2022" r:id="rId89"/>
    <p:sldId id="2016" r:id="rId90"/>
    <p:sldId id="2023" r:id="rId91"/>
    <p:sldId id="2017" r:id="rId92"/>
    <p:sldId id="2019" r:id="rId93"/>
    <p:sldId id="2024" r:id="rId94"/>
    <p:sldId id="2020" r:id="rId95"/>
    <p:sldId id="2021" r:id="rId96"/>
    <p:sldId id="264" r:id="rId97"/>
  </p:sldIdLst>
  <p:sldSz cx="12192000" cy="6858000"/>
  <p:notesSz cx="6858000" cy="9144000"/>
  <p:custDataLst>
    <p:tags r:id="rId10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1BDD08-53A4-4B21-AD3F-F58852450143}">
          <p14:sldIdLst>
            <p14:sldId id="1893"/>
            <p14:sldId id="1904"/>
            <p14:sldId id="1912"/>
            <p14:sldId id="1468"/>
            <p14:sldId id="1470"/>
            <p14:sldId id="1981"/>
            <p14:sldId id="1908"/>
            <p14:sldId id="1909"/>
            <p14:sldId id="1910"/>
            <p14:sldId id="1977"/>
            <p14:sldId id="1493"/>
            <p14:sldId id="1495"/>
            <p14:sldId id="1916"/>
            <p14:sldId id="1918"/>
            <p14:sldId id="1980"/>
            <p14:sldId id="1978"/>
            <p14:sldId id="1932"/>
            <p14:sldId id="1967"/>
            <p14:sldId id="1935"/>
            <p14:sldId id="1969"/>
            <p14:sldId id="1938"/>
            <p14:sldId id="1940"/>
            <p14:sldId id="1941"/>
            <p14:sldId id="1944"/>
            <p14:sldId id="1939"/>
            <p14:sldId id="1963"/>
            <p14:sldId id="1943"/>
            <p14:sldId id="1945"/>
            <p14:sldId id="1946"/>
            <p14:sldId id="1947"/>
            <p14:sldId id="1982"/>
            <p14:sldId id="1950"/>
            <p14:sldId id="1983"/>
            <p14:sldId id="1984"/>
            <p14:sldId id="1986"/>
            <p14:sldId id="1936"/>
            <p14:sldId id="1988"/>
            <p14:sldId id="1952"/>
            <p14:sldId id="1954"/>
            <p14:sldId id="1934"/>
            <p14:sldId id="1937"/>
            <p14:sldId id="1957"/>
            <p14:sldId id="1958"/>
            <p14:sldId id="1990"/>
            <p14:sldId id="1955"/>
            <p14:sldId id="1960"/>
            <p14:sldId id="1989"/>
            <p14:sldId id="1956"/>
            <p14:sldId id="1992"/>
            <p14:sldId id="1979"/>
            <p14:sldId id="1914"/>
            <p14:sldId id="1920"/>
            <p14:sldId id="1921"/>
            <p14:sldId id="1922"/>
            <p14:sldId id="1923"/>
            <p14:sldId id="1925"/>
            <p14:sldId id="1924"/>
            <p14:sldId id="1929"/>
            <p14:sldId id="1926"/>
            <p14:sldId id="1927"/>
            <p14:sldId id="1928"/>
            <p14:sldId id="1996"/>
            <p14:sldId id="1995"/>
            <p14:sldId id="1997"/>
            <p14:sldId id="1998"/>
            <p14:sldId id="1999"/>
            <p14:sldId id="2012"/>
            <p14:sldId id="2000"/>
            <p14:sldId id="2003"/>
            <p14:sldId id="2004"/>
            <p14:sldId id="2005"/>
            <p14:sldId id="2007"/>
            <p14:sldId id="2002"/>
            <p14:sldId id="2008"/>
            <p14:sldId id="2013"/>
            <p14:sldId id="2009"/>
            <p14:sldId id="2026"/>
            <p14:sldId id="2025"/>
            <p14:sldId id="2010"/>
            <p14:sldId id="2014"/>
            <p14:sldId id="2015"/>
            <p14:sldId id="2022"/>
            <p14:sldId id="2016"/>
            <p14:sldId id="2023"/>
            <p14:sldId id="2017"/>
            <p14:sldId id="2019"/>
            <p14:sldId id="2024"/>
            <p14:sldId id="2020"/>
            <p14:sldId id="2021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pos="483" userDrawn="1">
          <p15:clr>
            <a:srgbClr val="A4A3A4"/>
          </p15:clr>
        </p15:guide>
        <p15:guide id="3" pos="7265" userDrawn="1">
          <p15:clr>
            <a:srgbClr val="A4A3A4"/>
          </p15:clr>
        </p15:guide>
        <p15:guide id="4" orient="horz" pos="1729" userDrawn="1">
          <p15:clr>
            <a:srgbClr val="A4A3A4"/>
          </p15:clr>
        </p15:guide>
        <p15:guide id="5" orient="horz" pos="1865" userDrawn="1">
          <p15:clr>
            <a:srgbClr val="A4A3A4"/>
          </p15:clr>
        </p15:guide>
        <p15:guide id="6" pos="2819" userDrawn="1">
          <p15:clr>
            <a:srgbClr val="A4A3A4"/>
          </p15:clr>
        </p15:guide>
        <p15:guide id="7" pos="54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er" initials="s" lastIdx="1" clrIdx="0">
    <p:extLst>
      <p:ext uri="{19B8F6BF-5375-455C-9EA6-DF929625EA0E}">
        <p15:presenceInfo xmlns:p15="http://schemas.microsoft.com/office/powerpoint/2012/main" userId="sup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7"/>
    <a:srgbClr val="FFB8B8"/>
    <a:srgbClr val="CAEBDC"/>
    <a:srgbClr val="C00000"/>
    <a:srgbClr val="B60004"/>
    <a:srgbClr val="42B883"/>
    <a:srgbClr val="F0F2F8"/>
    <a:srgbClr val="EFF2F8"/>
    <a:srgbClr val="FFFFFF"/>
    <a:srgbClr val="F5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5" autoAdjust="0"/>
    <p:restoredTop sz="95285" autoAdjust="0"/>
  </p:normalViewPr>
  <p:slideViewPr>
    <p:cSldViewPr snapToGrid="0">
      <p:cViewPr varScale="1">
        <p:scale>
          <a:sx n="77" d="100"/>
          <a:sy n="77" d="100"/>
        </p:scale>
        <p:origin x="902" y="58"/>
      </p:cViewPr>
      <p:guideLst>
        <p:guide pos="483"/>
        <p:guide pos="7265"/>
        <p:guide orient="horz" pos="1729"/>
        <p:guide orient="horz" pos="1865"/>
        <p:guide pos="2819"/>
        <p:guide pos="540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5" d="100"/>
        <a:sy n="25" d="100"/>
      </p:scale>
      <p:origin x="0" y="-605"/>
    </p:cViewPr>
  </p:sorterViewPr>
  <p:notesViewPr>
    <p:cSldViewPr snapToGrid="0" showGuides="1">
      <p:cViewPr varScale="1">
        <p:scale>
          <a:sx n="60" d="100"/>
          <a:sy n="60" d="100"/>
        </p:scale>
        <p:origin x="318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handoutMaster" Target="handoutMasters/handoutMaster1.xml"/><Relationship Id="rId10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tags" Target="tags/tag1.xml"/><Relationship Id="rId105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2024/5/28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2024/5/28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455DD043-453D-F04F-965C-A5E686829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A6C6B16B-7FC0-904C-B475-F9CF5C74E3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1FD7787D-704C-E74D-B53E-A392EAB480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98178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小结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80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431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2375851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61989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415174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574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5D63DA79-7D60-4A42-A1B3-9BB10C9E05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20" r:id="rId2"/>
    <p:sldLayoutId id="2147483722" r:id="rId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942E7471-620D-FA4E-A59B-D8C1A79C3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8479B63A-0E02-2349-8BED-44C85C23E174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ACD341D-631E-1C41-AA57-E78DF51FD162}"/>
              </a:ext>
            </a:extLst>
          </p:cNvPr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，用更短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时间</a:t>
            </a:r>
            <a:r>
              <a:rPr lang="zh-CN" altLang="en-US" sz="210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，教会更实用</a:t>
            </a:r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的技术！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A13C4AB-ADA7-6942-8140-5DC8E0577838}"/>
              </a:ext>
            </a:extLst>
          </p:cNvPr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4C7863-89B5-3040-9FC7-D2B2A900C20B}"/>
              </a:ext>
            </a:extLst>
          </p:cNvPr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EF68358-2C42-514C-A18F-D22A7C3B0412}"/>
              </a:ext>
            </a:extLst>
          </p:cNvPr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7A90E8C-99EA-674B-BE48-642DDFA26B82}"/>
              </a:ext>
            </a:extLst>
          </p:cNvPr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DC5CCC4C-800E-9040-97B5-C1E1BE251216}"/>
              </a:ext>
            </a:extLst>
          </p:cNvPr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>
            <a:extLst>
              <a:ext uri="{FF2B5EF4-FFF2-40B4-BE49-F238E27FC236}">
                <a16:creationId xmlns:a16="http://schemas.microsoft.com/office/drawing/2014/main" id="{36B7D234-E207-414F-8E81-F360C01EFF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endParaRPr lang="zh-CN" altLang="en-US" sz="2400" dirty="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7" name="矩形 14">
            <a:extLst>
              <a:ext uri="{FF2B5EF4-FFF2-40B4-BE49-F238E27FC236}">
                <a16:creationId xmlns:a16="http://schemas.microsoft.com/office/drawing/2014/main" id="{CBF3DED2-69B0-F340-BDFB-E540327A7264}"/>
              </a:ext>
            </a:extLst>
          </p:cNvPr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104775 w 2202525"/>
              <a:gd name="connsiteY3" fmla="*/ 272456 h 275631"/>
              <a:gd name="connsiteX4" fmla="*/ 0 w 2202525"/>
              <a:gd name="connsiteY4" fmla="*/ 0 h 27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5840A94-AFCB-F14C-AC1D-7BFA5CCE05BC}"/>
              </a:ext>
            </a:extLst>
          </p:cNvPr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STKaiti" panose="02010600040101010101" pitchFamily="2" charset="-122"/>
                <a:ea typeface="STKaiti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83" r:id="rId3"/>
    <p:sldLayoutId id="2147483678" r:id="rId4"/>
    <p:sldLayoutId id="2147483679" r:id="rId5"/>
    <p:sldLayoutId id="2147483680" r:id="rId6"/>
    <p:sldLayoutId id="2147483677" r:id="rId7"/>
    <p:sldLayoutId id="2147483702" r:id="rId8"/>
    <p:sldLayoutId id="2147483703" r:id="rId9"/>
    <p:sldLayoutId id="2147483709" r:id="rId10"/>
    <p:sldLayoutId id="2147483704" r:id="rId11"/>
    <p:sldLayoutId id="2147483681" r:id="rId12"/>
    <p:sldLayoutId id="2147483693" r:id="rId13"/>
    <p:sldLayoutId id="2147483716" r:id="rId14"/>
    <p:sldLayoutId id="2147483710" r:id="rId15"/>
    <p:sldLayoutId id="2147483706" r:id="rId16"/>
    <p:sldLayoutId id="2147483719" r:id="rId17"/>
    <p:sldLayoutId id="2147483723" r:id="rId18"/>
    <p:sldLayoutId id="2147483724" r:id="rId1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227BF9-01FA-AE4B-9DB9-E3DAB164E5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5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huike-crm.itheima.net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82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png"/><Relationship Id="rId5" Type="http://schemas.openxmlformats.org/officeDocument/2006/relationships/image" Target="../media/image14.png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s-gitee/RuoYi-Vue3" TargetMode="External"/><Relationship Id="rId2" Type="http://schemas.openxmlformats.org/officeDocument/2006/relationships/hyperlink" Target="https://gitee.com/y_project/RuoYi-Vue" TargetMode="Externa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4z4y1N7pg?p=47&amp;vd_source=6f1a9daddd54a24baca44acd4f9f7e67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gitee.com/lpf_project/RuoYi-MT/releases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tags" Target="../tags/tag3.xml"/><Relationship Id="rId16" Type="http://schemas.openxmlformats.org/officeDocument/2006/relationships/image" Target="../media/image14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38.png"/><Relationship Id="rId5" Type="http://schemas.openxmlformats.org/officeDocument/2006/relationships/tags" Target="../tags/tag6.xml"/><Relationship Id="rId15" Type="http://schemas.openxmlformats.org/officeDocument/2006/relationships/image" Target="../media/image142.png"/><Relationship Id="rId10" Type="http://schemas.openxmlformats.org/officeDocument/2006/relationships/slideLayout" Target="../slideLayouts/slideLayout17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4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2FB82EC-F3B0-9669-ACD1-5AF75613B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若依专题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7AD66D-A9FE-F113-50EB-5546E24F9B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r>
              <a:rPr lang="zh-CN" altLang="en-US" sz="3600">
                <a:solidFill>
                  <a:srgbClr val="3530A0"/>
                </a:solidFill>
                <a:latin typeface="Alimama DongFangDaKai" pitchFamily="2" charset="-122"/>
                <a:ea typeface="Alimama DongFangDaKai" pitchFamily="2" charset="-122"/>
              </a:rPr>
              <a:t>基础应用篇</a:t>
            </a:r>
          </a:p>
        </p:txBody>
      </p:sp>
    </p:spTree>
    <p:extLst>
      <p:ext uri="{BB962C8B-B14F-4D97-AF65-F5344CB8AC3E}">
        <p14:creationId xmlns:p14="http://schemas.microsoft.com/office/powerpoint/2010/main" val="2022938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1BEF665-E6EA-4481-E238-D1280CF6A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1258" y="1259634"/>
            <a:ext cx="5973761" cy="3691031"/>
          </a:xfrm>
        </p:spPr>
        <p:txBody>
          <a:bodyPr/>
          <a:lstStyle/>
          <a:p>
            <a:r>
              <a:rPr lang="zh-CN" altLang="en-US"/>
              <a:t>若依搭建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入门案例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功能详解</a:t>
            </a:r>
            <a:endParaRPr lang="en-US" altLang="zh-CN"/>
          </a:p>
          <a:p>
            <a:r>
              <a:rPr lang="zh-CN" altLang="en-US"/>
              <a:t>项目结构</a:t>
            </a:r>
            <a:endParaRPr lang="en-US" altLang="zh-CN"/>
          </a:p>
          <a:p>
            <a:r>
              <a:rPr lang="zh-CN" altLang="en-US"/>
              <a:t>源码阅读</a:t>
            </a:r>
            <a:endParaRPr lang="en-US" altLang="zh-CN"/>
          </a:p>
          <a:p>
            <a:r>
              <a:rPr lang="zh-CN" altLang="en-US"/>
              <a:t>二次开发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386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798" y="2768759"/>
            <a:ext cx="4077148" cy="548322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入门案例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9C54BC-AF30-5BDB-55F3-C847B9AEF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课程管理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93649B9-7C09-416F-FC00-9F90381E87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621" y="1670947"/>
            <a:ext cx="921423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利用若依代码生成器，生成课程管理的前后端代码。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D1282B-0C86-97CA-C1FF-AF0C51B6E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949" y="2301319"/>
            <a:ext cx="7433776" cy="288573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2FEAAB-4CCC-AB47-CF04-247EA648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616374"/>
            <a:ext cx="2901898" cy="22556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882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625939-91F5-26CB-F85D-0CDA7790A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利用若依代码生成器，生成课程管理的前后端代码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92E867-6C94-15C9-00E7-FA53BDADA2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6600" y="1623600"/>
            <a:ext cx="9214230" cy="42195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/>
              <a:t>准备</a:t>
            </a:r>
            <a:r>
              <a:rPr lang="en-US" altLang="zh-CN"/>
              <a:t>SQL</a:t>
            </a:r>
            <a:r>
              <a:rPr lang="zh-CN" altLang="en-US"/>
              <a:t>并导入数据库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配置代码生成信息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下载代码并导入项目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0666D-5C59-94BB-FF42-D5DBB2A0D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397" y="1648142"/>
            <a:ext cx="2085975" cy="9715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5326B1-1AE8-3E0A-D522-12C77D67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079" y="1648142"/>
            <a:ext cx="3113868" cy="295611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ED04D1-1B96-63D4-1461-827D03789C7C}"/>
              </a:ext>
            </a:extLst>
          </p:cNvPr>
          <p:cNvSpPr/>
          <p:nvPr/>
        </p:nvSpPr>
        <p:spPr>
          <a:xfrm>
            <a:off x="5270397" y="2333297"/>
            <a:ext cx="1119893" cy="28639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66C54CB-87FF-D695-FCC0-169884C4B846}"/>
              </a:ext>
            </a:extLst>
          </p:cNvPr>
          <p:cNvCxnSpPr>
            <a:cxnSpLocks/>
          </p:cNvCxnSpPr>
          <p:nvPr/>
        </p:nvCxnSpPr>
        <p:spPr>
          <a:xfrm flipV="1">
            <a:off x="6484883" y="2228193"/>
            <a:ext cx="1954924" cy="2863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6A3BB30-BEF6-5F84-CC33-4D7DA9366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397" y="1629329"/>
            <a:ext cx="5219700" cy="8763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5CD4B6-13A0-BBE0-34F6-5DBB594E8E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51" y="2302523"/>
            <a:ext cx="388620" cy="388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163853-76EF-1BE8-40E6-C98E1761A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8754" y="2714871"/>
            <a:ext cx="7427643" cy="324420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A8225EB-E590-7736-F24C-AE780E8F6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210" y="2326251"/>
            <a:ext cx="388620" cy="3886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556356-82EC-5FFF-B679-191FA78D8D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488" y="2726232"/>
            <a:ext cx="5227280" cy="319634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A52114C-9353-0FDE-836A-24264C5AE1CD}"/>
              </a:ext>
            </a:extLst>
          </p:cNvPr>
          <p:cNvSpPr/>
          <p:nvPr/>
        </p:nvSpPr>
        <p:spPr>
          <a:xfrm>
            <a:off x="6740175" y="3982909"/>
            <a:ext cx="891250" cy="254643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58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625939-91F5-26CB-F85D-0CDA7790A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利用若依代码生成器，生成课程管理的前后端代码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92E867-6C94-15C9-00E7-FA53BDADA2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6600" y="1624522"/>
            <a:ext cx="9214230" cy="42195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/>
              <a:t>准备</a:t>
            </a:r>
            <a:r>
              <a:rPr lang="en-US" altLang="zh-CN"/>
              <a:t>SQL</a:t>
            </a:r>
            <a:r>
              <a:rPr lang="zh-CN" altLang="en-US"/>
              <a:t>并导入数据库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配置代码生成信息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下载代码并导入项目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31D5ED-3FEF-53B0-A8F6-B3A8529C1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281"/>
          <a:stretch/>
        </p:blipFill>
        <p:spPr>
          <a:xfrm>
            <a:off x="5190270" y="1736725"/>
            <a:ext cx="1811460" cy="15716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0DED2DF-38F5-A780-07DE-E48F1BDB72DA}"/>
              </a:ext>
            </a:extLst>
          </p:cNvPr>
          <p:cNvSpPr/>
          <p:nvPr/>
        </p:nvSpPr>
        <p:spPr>
          <a:xfrm>
            <a:off x="5440101" y="2986269"/>
            <a:ext cx="1435261" cy="243068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71C51EF-E02A-D945-0266-DE5011B03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380" y="1763931"/>
            <a:ext cx="3095625" cy="8763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EDE5F57-E5B8-4E6A-F717-43F6450FA49A}"/>
              </a:ext>
            </a:extLst>
          </p:cNvPr>
          <p:cNvSpPr/>
          <p:nvPr/>
        </p:nvSpPr>
        <p:spPr>
          <a:xfrm>
            <a:off x="5442027" y="2721969"/>
            <a:ext cx="1435261" cy="243068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4224AE0-0505-6E2B-4C3C-96846F776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70" y="3515025"/>
            <a:ext cx="1811460" cy="10805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5814932-572F-2CB5-BDD5-CB3FA863F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76" y="1727200"/>
            <a:ext cx="3108462" cy="465752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F1B2837-0C9A-773F-1B6F-EEC4EDF028A3}"/>
              </a:ext>
            </a:extLst>
          </p:cNvPr>
          <p:cNvSpPr/>
          <p:nvPr/>
        </p:nvSpPr>
        <p:spPr>
          <a:xfrm>
            <a:off x="7836061" y="3761772"/>
            <a:ext cx="1134319" cy="55558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9BFFDB-160D-6724-B25D-32AF760D9119}"/>
              </a:ext>
            </a:extLst>
          </p:cNvPr>
          <p:cNvSpPr/>
          <p:nvPr/>
        </p:nvSpPr>
        <p:spPr>
          <a:xfrm>
            <a:off x="7836061" y="5660022"/>
            <a:ext cx="1388962" cy="55558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88C6926-578D-CC8C-DA3E-72DCA11137E9}"/>
              </a:ext>
            </a:extLst>
          </p:cNvPr>
          <p:cNvCxnSpPr>
            <a:cxnSpLocks/>
          </p:cNvCxnSpPr>
          <p:nvPr/>
        </p:nvCxnSpPr>
        <p:spPr>
          <a:xfrm flipV="1">
            <a:off x="5937813" y="4045674"/>
            <a:ext cx="1770926" cy="1790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0093B85-1534-97A4-4C6A-55B634EBC69D}"/>
              </a:ext>
            </a:extLst>
          </p:cNvPr>
          <p:cNvCxnSpPr>
            <a:cxnSpLocks/>
          </p:cNvCxnSpPr>
          <p:nvPr/>
        </p:nvCxnSpPr>
        <p:spPr>
          <a:xfrm>
            <a:off x="5729468" y="4514127"/>
            <a:ext cx="1979271" cy="11974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36DF117-7C3A-60B8-0E1E-FD7D3FA19CFB}"/>
              </a:ext>
            </a:extLst>
          </p:cNvPr>
          <p:cNvSpPr/>
          <p:nvPr/>
        </p:nvSpPr>
        <p:spPr>
          <a:xfrm>
            <a:off x="5440100" y="2482035"/>
            <a:ext cx="1435261" cy="243068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F5FE817E-69E1-D784-35BE-37C94B619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695" y="3499673"/>
            <a:ext cx="1857375" cy="13144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16FEED2-7494-3E9A-FDA5-EBCA46A0A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853" y="1689244"/>
            <a:ext cx="3216915" cy="463369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E6C82C15-FC58-21FC-0206-B77B2B39D4B3}"/>
              </a:ext>
            </a:extLst>
          </p:cNvPr>
          <p:cNvSpPr/>
          <p:nvPr/>
        </p:nvSpPr>
        <p:spPr>
          <a:xfrm>
            <a:off x="8676854" y="3048776"/>
            <a:ext cx="1463222" cy="1342216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B10DF4A-B5BB-4EC8-EB85-09C6CCC7F214}"/>
              </a:ext>
            </a:extLst>
          </p:cNvPr>
          <p:cNvSpPr/>
          <p:nvPr/>
        </p:nvSpPr>
        <p:spPr>
          <a:xfrm>
            <a:off x="8404122" y="5601181"/>
            <a:ext cx="2088195" cy="55558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3260616-EC4D-4074-98A2-CB635C4F642B}"/>
              </a:ext>
            </a:extLst>
          </p:cNvPr>
          <p:cNvCxnSpPr>
            <a:cxnSpLocks/>
          </p:cNvCxnSpPr>
          <p:nvPr/>
        </p:nvCxnSpPr>
        <p:spPr>
          <a:xfrm flipV="1">
            <a:off x="6022311" y="3638637"/>
            <a:ext cx="2494347" cy="7349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2392A9-411A-B559-817B-BFA897393E15}"/>
              </a:ext>
            </a:extLst>
          </p:cNvPr>
          <p:cNvCxnSpPr>
            <a:cxnSpLocks/>
          </p:cNvCxnSpPr>
          <p:nvPr/>
        </p:nvCxnSpPr>
        <p:spPr>
          <a:xfrm>
            <a:off x="6022311" y="4769769"/>
            <a:ext cx="2261516" cy="11345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FE52032-026A-DFE0-2C50-DA4447E38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218" y="1694451"/>
            <a:ext cx="7433776" cy="288573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22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8" grpId="0" animBg="1"/>
      <p:bldP spid="18" grpId="1" animBg="1"/>
      <p:bldP spid="23" grpId="0" animBg="1"/>
      <p:bldP spid="23" grpId="1" animBg="1"/>
      <p:bldP spid="24" grpId="0" animBg="1"/>
      <p:bldP spid="24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1337300A-DCC1-9077-E216-CEE9AC8D67D6}"/>
              </a:ext>
            </a:extLst>
          </p:cNvPr>
          <p:cNvSpPr txBox="1">
            <a:spLocks/>
          </p:cNvSpPr>
          <p:nvPr/>
        </p:nvSpPr>
        <p:spPr>
          <a:xfrm>
            <a:off x="4420143" y="685800"/>
            <a:ext cx="6230620" cy="2292643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结合页面原型配置代码生成信息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8E273F-911B-4F5F-AC5A-B7FD3A6D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12" y="2245880"/>
            <a:ext cx="6882413" cy="300199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93359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1BEF665-E6EA-4481-E238-D1280CF6A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1258" y="1259634"/>
            <a:ext cx="5973761" cy="3691031"/>
          </a:xfrm>
        </p:spPr>
        <p:txBody>
          <a:bodyPr/>
          <a:lstStyle/>
          <a:p>
            <a:r>
              <a:rPr lang="zh-CN" altLang="en-US"/>
              <a:t>若依搭建</a:t>
            </a:r>
            <a:endParaRPr lang="en-US" altLang="zh-CN"/>
          </a:p>
          <a:p>
            <a:r>
              <a:rPr lang="zh-CN" altLang="en-US"/>
              <a:t>入门案例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功能详解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项目结构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/>
              <a:t>源码阅读</a:t>
            </a:r>
            <a:endParaRPr lang="en-US" altLang="zh-CN"/>
          </a:p>
          <a:p>
            <a:r>
              <a:rPr lang="zh-CN" altLang="en-US"/>
              <a:t>二次开发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1544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00EC-FBB5-0004-05E6-ABD94DB6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功能详解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F62D3-9BD4-7487-602A-6C4137B03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2946400"/>
            <a:ext cx="5466080" cy="2845391"/>
          </a:xfrm>
        </p:spPr>
        <p:txBody>
          <a:bodyPr/>
          <a:lstStyle/>
          <a:p>
            <a:r>
              <a:rPr lang="zh-CN" altLang="en-US"/>
              <a:t>系统管理</a:t>
            </a:r>
            <a:endParaRPr lang="en-US" altLang="zh-CN"/>
          </a:p>
          <a:p>
            <a:r>
              <a:rPr lang="zh-CN" altLang="en-US"/>
              <a:t>系统监控</a:t>
            </a:r>
            <a:endParaRPr lang="en-US" altLang="zh-CN"/>
          </a:p>
          <a:p>
            <a:r>
              <a:rPr lang="zh-CN" altLang="en-US"/>
              <a:t>系统工具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7C08-C8AD-BB6B-2F56-A2D312042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056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00EC-FBB5-0004-05E6-ABD94DB6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功能详解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7C08-C8AD-BB6B-2F56-A2D312042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94D24ED-4F8A-0BC3-9B5E-C5DFE2AE3584}"/>
              </a:ext>
            </a:extLst>
          </p:cNvPr>
          <p:cNvSpPr txBox="1">
            <a:spLocks/>
          </p:cNvSpPr>
          <p:nvPr/>
        </p:nvSpPr>
        <p:spPr>
          <a:xfrm>
            <a:off x="5273040" y="2974022"/>
            <a:ext cx="122341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C00000"/>
                </a:solidFill>
              </a:rPr>
              <a:t>系统管理</a:t>
            </a:r>
            <a:endParaRPr lang="zh-CN" altLang="en-US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E5AB2387-C2DE-B4D9-8396-DE7408E61D9E}"/>
              </a:ext>
            </a:extLst>
          </p:cNvPr>
          <p:cNvSpPr txBox="1">
            <a:spLocks/>
          </p:cNvSpPr>
          <p:nvPr/>
        </p:nvSpPr>
        <p:spPr>
          <a:xfrm>
            <a:off x="5273040" y="3786425"/>
            <a:ext cx="122341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系统监控</a:t>
            </a: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1A83D108-4287-8E7B-F7D7-6AA3F847253F}"/>
              </a:ext>
            </a:extLst>
          </p:cNvPr>
          <p:cNvSpPr txBox="1">
            <a:spLocks/>
          </p:cNvSpPr>
          <p:nvPr/>
        </p:nvSpPr>
        <p:spPr>
          <a:xfrm>
            <a:off x="5273040" y="4213530"/>
            <a:ext cx="1223412" cy="4271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系统工具</a:t>
            </a:r>
          </a:p>
        </p:txBody>
      </p:sp>
      <p:sp>
        <p:nvSpPr>
          <p:cNvPr id="33" name="文本占位符 2">
            <a:extLst>
              <a:ext uri="{FF2B5EF4-FFF2-40B4-BE49-F238E27FC236}">
                <a16:creationId xmlns:a16="http://schemas.microsoft.com/office/drawing/2014/main" id="{C238C1FF-7245-94DA-034F-DC48D7F31691}"/>
              </a:ext>
            </a:extLst>
          </p:cNvPr>
          <p:cNvSpPr txBox="1">
            <a:spLocks/>
          </p:cNvSpPr>
          <p:nvPr/>
        </p:nvSpPr>
        <p:spPr>
          <a:xfrm>
            <a:off x="6096001" y="3370895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权限控制、</a:t>
            </a:r>
            <a:endParaRPr lang="zh-CN" altLang="en-US"/>
          </a:p>
        </p:txBody>
      </p:sp>
      <p:sp>
        <p:nvSpPr>
          <p:cNvPr id="34" name="文本占位符 2">
            <a:extLst>
              <a:ext uri="{FF2B5EF4-FFF2-40B4-BE49-F238E27FC236}">
                <a16:creationId xmlns:a16="http://schemas.microsoft.com/office/drawing/2014/main" id="{86C646B2-841C-1B13-8288-27E1D60CEBCD}"/>
              </a:ext>
            </a:extLst>
          </p:cNvPr>
          <p:cNvSpPr txBox="1">
            <a:spLocks/>
          </p:cNvSpPr>
          <p:nvPr/>
        </p:nvSpPr>
        <p:spPr>
          <a:xfrm>
            <a:off x="6973337" y="3370895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数据字典、</a:t>
            </a:r>
            <a:endParaRPr lang="zh-CN" altLang="en-US"/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A349319F-266D-1C16-E540-3D80713D12DC}"/>
              </a:ext>
            </a:extLst>
          </p:cNvPr>
          <p:cNvSpPr txBox="1">
            <a:spLocks/>
          </p:cNvSpPr>
          <p:nvPr/>
        </p:nvSpPr>
        <p:spPr>
          <a:xfrm>
            <a:off x="7841426" y="3370895"/>
            <a:ext cx="1092973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其他功能</a:t>
            </a: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8923CD8-48CB-2A26-77F1-48F77A75A714}"/>
              </a:ext>
            </a:extLst>
          </p:cNvPr>
          <p:cNvGrpSpPr/>
          <p:nvPr/>
        </p:nvGrpSpPr>
        <p:grpSpPr>
          <a:xfrm>
            <a:off x="9651214" y="1700212"/>
            <a:ext cx="1765394" cy="4738687"/>
            <a:chOff x="9651214" y="1700212"/>
            <a:chExt cx="1765394" cy="4738687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0455A48-D3FA-A4B7-9A80-9014B91A4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1214" y="1700212"/>
              <a:ext cx="1765394" cy="473868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4299D90-75D2-14C9-B562-4E4423BEA040}"/>
                </a:ext>
              </a:extLst>
            </p:cNvPr>
            <p:cNvSpPr/>
            <p:nvPr/>
          </p:nvSpPr>
          <p:spPr>
            <a:xfrm>
              <a:off x="9895898" y="2236332"/>
              <a:ext cx="1223261" cy="226695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48C6738-A776-9E80-6142-D4B676A45F40}"/>
                </a:ext>
              </a:extLst>
            </p:cNvPr>
            <p:cNvSpPr/>
            <p:nvPr/>
          </p:nvSpPr>
          <p:spPr>
            <a:xfrm>
              <a:off x="9895898" y="4588828"/>
              <a:ext cx="1242888" cy="331041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3EC8B6-C7E0-3759-5847-97457C87AA22}"/>
                </a:ext>
              </a:extLst>
            </p:cNvPr>
            <p:cNvSpPr/>
            <p:nvPr/>
          </p:nvSpPr>
          <p:spPr>
            <a:xfrm>
              <a:off x="9895898" y="5039401"/>
              <a:ext cx="1242888" cy="1324656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420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1"/>
            <a:ext cx="10749598" cy="4265779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r>
              <a:rPr lang="zh-CN" altLang="en-US"/>
              <a:t>若依内置了强大的权限控制系统，为企业级项目提供了通用的解决方案。</a:t>
            </a:r>
            <a:endParaRPr lang="en-US" altLang="zh-CN"/>
          </a:p>
          <a:p>
            <a:r>
              <a:rPr lang="zh-CN" altLang="en-US"/>
              <a:t>以</a:t>
            </a:r>
            <a:r>
              <a:rPr lang="en-US" altLang="zh-CN"/>
              <a:t>CRM</a:t>
            </a:r>
            <a:r>
              <a:rPr lang="zh-CN" altLang="en-US"/>
              <a:t>系统为例，演示下权限功能（地址：</a:t>
            </a:r>
            <a:r>
              <a:rPr lang="en-US" altLang="zh-CN">
                <a:hlinkClick r:id="rId2"/>
              </a:rPr>
              <a:t>https://huike-crm.itheima.net/</a:t>
            </a:r>
            <a:r>
              <a:rPr lang="zh-CN" altLang="en-US"/>
              <a:t>）</a:t>
            </a:r>
            <a:endParaRPr lang="en-US" altLang="zh-CN"/>
          </a:p>
          <a:p>
            <a:pPr lvl="1"/>
            <a:r>
              <a:rPr lang="en-US" altLang="zh-CN"/>
              <a:t>demo</a:t>
            </a:r>
            <a:r>
              <a:rPr lang="zh-CN" altLang="en-US"/>
              <a:t>账号（超级管理员），查看所有功能菜单</a:t>
            </a:r>
          </a:p>
          <a:p>
            <a:pPr lvl="1"/>
            <a:r>
              <a:rPr lang="en-US" altLang="zh-CN"/>
              <a:t>zhangsan</a:t>
            </a:r>
            <a:r>
              <a:rPr lang="zh-CN" altLang="en-US"/>
              <a:t>账号（市场专员），查看线索菜单</a:t>
            </a:r>
          </a:p>
          <a:p>
            <a:pPr lvl="1"/>
            <a:r>
              <a:rPr lang="en-US" altLang="zh-CN"/>
              <a:t>yueyue</a:t>
            </a:r>
            <a:r>
              <a:rPr lang="zh-CN" altLang="en-US"/>
              <a:t>账号（销售专员），查看商机、合同等菜单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权限控制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5CB1B-5FD9-B754-CA95-4F3CE0722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588" y="3621753"/>
            <a:ext cx="1586144" cy="257212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38C9FA-5977-1385-30EB-32F48900F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63" y="3621753"/>
            <a:ext cx="5197050" cy="258096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6B667E-B4DF-04C9-0FE3-0F17B04C7169}"/>
              </a:ext>
            </a:extLst>
          </p:cNvPr>
          <p:cNvSpPr txBox="1"/>
          <p:nvPr/>
        </p:nvSpPr>
        <p:spPr>
          <a:xfrm>
            <a:off x="8191732" y="4446151"/>
            <a:ext cx="6201826" cy="923330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perspectiveContrastingLeftFacing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altLang="zh-CN" sz="5400">
                <a:solidFill>
                  <a:srgbClr val="3530A0"/>
                </a:solidFill>
                <a:latin typeface="Alimama DongFangDaKai" pitchFamily="2" charset="-122"/>
                <a:ea typeface="Alimama DongFangDaKai" pitchFamily="2" charset="-122"/>
                <a:cs typeface="Alibaba PuHuiTi R" pitchFamily="18" charset="-122"/>
              </a:rPr>
              <a:t>RBAC</a:t>
            </a:r>
            <a:endParaRPr lang="zh-CN" altLang="en-US" sz="5400">
              <a:solidFill>
                <a:srgbClr val="3530A0"/>
              </a:solidFill>
              <a:latin typeface="Alimama DongFangDaKai" pitchFamily="2" charset="-122"/>
              <a:ea typeface="Alimama DongFangDaKai" pitchFamily="2" charset="-122"/>
              <a:cs typeface="Alibaba PuHuiTi R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18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7" presetClass="entr" presetSubtype="10" decel="5000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36" accel="50000" fill="hold" p14:presetBounceEnd="200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36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1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2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23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7" presetClass="entr" presetSubtype="10" decel="5000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36" accel="50000" fill="hold" p14:presetBounceEnd="20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36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0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1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32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7" presetClass="entr" presetSubtype="10" decel="5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36" accel="50000" fill="hold" p14:presetBounceEnd="200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36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41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6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6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7" presetClass="entr" presetSubtype="10" decel="5000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36" accel="5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36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1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2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23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7" presetClass="entr" presetSubtype="10" decel="5000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36" accel="5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36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0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1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32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7" presetClass="entr" presetSubtype="10" decel="5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36" accel="5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36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9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0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41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1BEF665-E6EA-4481-E238-D1280CF6A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1258" y="1259634"/>
            <a:ext cx="5973761" cy="3691031"/>
          </a:xfrm>
        </p:spPr>
        <p:txBody>
          <a:bodyPr/>
          <a:lstStyle/>
          <a:p>
            <a:r>
              <a:rPr lang="zh-CN" altLang="en-US"/>
              <a:t>若依搭建</a:t>
            </a:r>
            <a:endParaRPr lang="en-US" altLang="zh-CN"/>
          </a:p>
          <a:p>
            <a:r>
              <a:rPr lang="zh-CN" altLang="en-US"/>
              <a:t>入门案例</a:t>
            </a:r>
            <a:endParaRPr lang="en-US" altLang="zh-CN"/>
          </a:p>
          <a:p>
            <a:r>
              <a:rPr lang="zh-CN" altLang="en-US"/>
              <a:t>功能详解</a:t>
            </a:r>
            <a:endParaRPr lang="en-US" altLang="zh-CN"/>
          </a:p>
          <a:p>
            <a:r>
              <a:rPr lang="zh-CN" altLang="en-US"/>
              <a:t>项目结构</a:t>
            </a:r>
            <a:endParaRPr lang="en-US" altLang="zh-CN"/>
          </a:p>
          <a:p>
            <a:r>
              <a:rPr lang="zh-CN" altLang="en-US"/>
              <a:t>源码阅读</a:t>
            </a:r>
            <a:endParaRPr lang="en-US" altLang="zh-CN"/>
          </a:p>
          <a:p>
            <a:r>
              <a:rPr lang="zh-CN" altLang="en-US"/>
              <a:t>二次开发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74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0ECECD-EF10-C2D4-0DDA-92E47B43D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791148"/>
          </a:xfrm>
        </p:spPr>
        <p:txBody>
          <a:bodyPr/>
          <a:lstStyle/>
          <a:p>
            <a:r>
              <a:rPr lang="en-US" altLang="zh-CN"/>
              <a:t>RBAC</a:t>
            </a:r>
            <a:r>
              <a:rPr lang="zh-CN" altLang="en-US"/>
              <a:t>（基于角色的访问控制）是一种广泛使用的访问控制模型，通过</a:t>
            </a:r>
            <a:r>
              <a:rPr lang="zh-CN" altLang="en-US">
                <a:solidFill>
                  <a:srgbClr val="C00000"/>
                </a:solidFill>
              </a:rPr>
              <a:t>角色</a:t>
            </a:r>
            <a:r>
              <a:rPr lang="zh-CN" altLang="en-US"/>
              <a:t>来分配和管理</a:t>
            </a:r>
            <a:r>
              <a:rPr lang="zh-CN" altLang="en-US">
                <a:solidFill>
                  <a:srgbClr val="C00000"/>
                </a:solidFill>
              </a:rPr>
              <a:t>用户</a:t>
            </a:r>
            <a:r>
              <a:rPr lang="zh-CN" altLang="en-US"/>
              <a:t>的菜单</a:t>
            </a:r>
            <a:r>
              <a:rPr lang="zh-CN" altLang="en-US">
                <a:solidFill>
                  <a:srgbClr val="C00000"/>
                </a:solidFill>
              </a:rPr>
              <a:t>权限</a:t>
            </a:r>
            <a:r>
              <a:rPr lang="zh-CN" altLang="en-US"/>
              <a:t>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29FA3-F5E3-304B-C4E5-D2BACFA4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权限控制</a:t>
            </a:r>
          </a:p>
        </p:txBody>
      </p:sp>
      <p:pic>
        <p:nvPicPr>
          <p:cNvPr id="28" name="图片 27" descr="卡通人物&#10;&#10;描述已自动生成">
            <a:extLst>
              <a:ext uri="{FF2B5EF4-FFF2-40B4-BE49-F238E27FC236}">
                <a16:creationId xmlns:a16="http://schemas.microsoft.com/office/drawing/2014/main" id="{2E7F9021-3693-3E12-BAAD-CD4FCF4C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42" y="4897180"/>
            <a:ext cx="982800" cy="982800"/>
          </a:xfrm>
          <a:prstGeom prst="rect">
            <a:avLst/>
          </a:prstGeom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2FC9F419-8EB8-FA05-D86A-E5BAC87F3804}"/>
              </a:ext>
            </a:extLst>
          </p:cNvPr>
          <p:cNvGrpSpPr/>
          <p:nvPr/>
        </p:nvGrpSpPr>
        <p:grpSpPr>
          <a:xfrm>
            <a:off x="9110517" y="2452043"/>
            <a:ext cx="1385740" cy="3301476"/>
            <a:chOff x="9110517" y="2452043"/>
            <a:chExt cx="1385740" cy="330147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5E8D2D6-01D4-2352-AD45-2610E92F95A0}"/>
                </a:ext>
              </a:extLst>
            </p:cNvPr>
            <p:cNvSpPr/>
            <p:nvPr/>
          </p:nvSpPr>
          <p:spPr bwMode="auto">
            <a:xfrm>
              <a:off x="9110517" y="2452043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统计分析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9E7113-8708-6EA6-3CF1-8C0A89519E8F}"/>
                </a:ext>
              </a:extLst>
            </p:cNvPr>
            <p:cNvSpPr/>
            <p:nvPr/>
          </p:nvSpPr>
          <p:spPr bwMode="auto">
            <a:xfrm>
              <a:off x="9110517" y="3031268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线索管理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779F584-9712-822F-E8EC-0185994DF7E4}"/>
                </a:ext>
              </a:extLst>
            </p:cNvPr>
            <p:cNvSpPr/>
            <p:nvPr/>
          </p:nvSpPr>
          <p:spPr bwMode="auto">
            <a:xfrm>
              <a:off x="9110517" y="4189718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合同管理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630107D-5279-5BB2-A8A8-1F5576C31E90}"/>
                </a:ext>
              </a:extLst>
            </p:cNvPr>
            <p:cNvSpPr/>
            <p:nvPr/>
          </p:nvSpPr>
          <p:spPr bwMode="auto">
            <a:xfrm>
              <a:off x="9110517" y="3610493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商机管理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090615F-28B1-05E7-4C29-BA3497CB4CD9}"/>
                </a:ext>
              </a:extLst>
            </p:cNvPr>
            <p:cNvSpPr/>
            <p:nvPr/>
          </p:nvSpPr>
          <p:spPr bwMode="auto">
            <a:xfrm>
              <a:off x="9110517" y="4768943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活动管理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A1A0158-DD5A-B2DD-7F37-C84A890F6B9D}"/>
                </a:ext>
              </a:extLst>
            </p:cNvPr>
            <p:cNvSpPr/>
            <p:nvPr/>
          </p:nvSpPr>
          <p:spPr bwMode="auto">
            <a:xfrm>
              <a:off x="9110517" y="5348168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课程管理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83" name="图片 82">
            <a:extLst>
              <a:ext uri="{FF2B5EF4-FFF2-40B4-BE49-F238E27FC236}">
                <a16:creationId xmlns:a16="http://schemas.microsoft.com/office/drawing/2014/main" id="{1BF51915-2B94-8B88-5C4C-CDF06B4DC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44" y="3788679"/>
            <a:ext cx="982800" cy="98280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D3FFD7A-3B70-E779-EF9D-72A28FDF0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07" y="2656797"/>
            <a:ext cx="981116" cy="9811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E1BF3E-2691-C201-30D8-FB7AD5D67EEE}"/>
              </a:ext>
            </a:extLst>
          </p:cNvPr>
          <p:cNvSpPr/>
          <p:nvPr/>
        </p:nvSpPr>
        <p:spPr>
          <a:xfrm>
            <a:off x="1319516" y="3031268"/>
            <a:ext cx="648182" cy="28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小智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979396-3ACA-2695-5274-C485829C7868}"/>
              </a:ext>
            </a:extLst>
          </p:cNvPr>
          <p:cNvSpPr/>
          <p:nvPr/>
        </p:nvSpPr>
        <p:spPr>
          <a:xfrm>
            <a:off x="1307129" y="4116463"/>
            <a:ext cx="648182" cy="28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小灰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A976D9-7244-3397-6EAA-49751E57E9D6}"/>
              </a:ext>
            </a:extLst>
          </p:cNvPr>
          <p:cNvSpPr/>
          <p:nvPr/>
        </p:nvSpPr>
        <p:spPr>
          <a:xfrm>
            <a:off x="1307129" y="5265697"/>
            <a:ext cx="648182" cy="28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小白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F831C7E-6C9A-601E-8F2C-51449E0E6459}"/>
              </a:ext>
            </a:extLst>
          </p:cNvPr>
          <p:cNvCxnSpPr>
            <a:cxnSpLocks/>
          </p:cNvCxnSpPr>
          <p:nvPr/>
        </p:nvCxnSpPr>
        <p:spPr>
          <a:xfrm flipV="1">
            <a:off x="2678542" y="2656797"/>
            <a:ext cx="6277452" cy="490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F499EB4-1EB1-3C1F-15B5-75B11D70DCD5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2742723" y="3147355"/>
            <a:ext cx="6277452" cy="23985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0A8BA74-7DE4-EF1D-06F7-799B087C2395}"/>
              </a:ext>
            </a:extLst>
          </p:cNvPr>
          <p:cNvCxnSpPr>
            <a:cxnSpLocks/>
          </p:cNvCxnSpPr>
          <p:nvPr/>
        </p:nvCxnSpPr>
        <p:spPr>
          <a:xfrm flipV="1">
            <a:off x="2516617" y="3273056"/>
            <a:ext cx="6503558" cy="9880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D5D9A07-A3D6-96AA-7F05-A853F3362625}"/>
              </a:ext>
            </a:extLst>
          </p:cNvPr>
          <p:cNvCxnSpPr>
            <a:cxnSpLocks/>
          </p:cNvCxnSpPr>
          <p:nvPr/>
        </p:nvCxnSpPr>
        <p:spPr>
          <a:xfrm>
            <a:off x="2580798" y="4261123"/>
            <a:ext cx="6503558" cy="63605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924081F-F0BE-F30F-A960-3B55D50CCF1A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2516617" y="3813169"/>
            <a:ext cx="6593900" cy="155645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4CB1BF7-3E9D-8B5A-11D9-DFE60BD6FFE7}"/>
              </a:ext>
            </a:extLst>
          </p:cNvPr>
          <p:cNvCxnSpPr>
            <a:cxnSpLocks/>
          </p:cNvCxnSpPr>
          <p:nvPr/>
        </p:nvCxnSpPr>
        <p:spPr>
          <a:xfrm flipV="1">
            <a:off x="2516617" y="4411889"/>
            <a:ext cx="6529719" cy="9758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>
            <a:extLst>
              <a:ext uri="{FF2B5EF4-FFF2-40B4-BE49-F238E27FC236}">
                <a16:creationId xmlns:a16="http://schemas.microsoft.com/office/drawing/2014/main" id="{ED777E6D-60D2-4369-0E37-6B3641563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84" y="2533747"/>
            <a:ext cx="981116" cy="981116"/>
          </a:xfrm>
          <a:prstGeom prst="rect">
            <a:avLst/>
          </a:prstGeom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9B7D6BC-BBE5-FA8E-2159-8F563E9B704A}"/>
              </a:ext>
            </a:extLst>
          </p:cNvPr>
          <p:cNvCxnSpPr>
            <a:cxnSpLocks/>
          </p:cNvCxnSpPr>
          <p:nvPr/>
        </p:nvCxnSpPr>
        <p:spPr>
          <a:xfrm flipV="1">
            <a:off x="3075245" y="2852246"/>
            <a:ext cx="5840328" cy="59169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C0D24E7-2741-7C75-E0FD-EAACED37A1AA}"/>
              </a:ext>
            </a:extLst>
          </p:cNvPr>
          <p:cNvCxnSpPr>
            <a:cxnSpLocks/>
          </p:cNvCxnSpPr>
          <p:nvPr/>
        </p:nvCxnSpPr>
        <p:spPr>
          <a:xfrm>
            <a:off x="3378790" y="2665606"/>
            <a:ext cx="5536783" cy="268256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5E129DBB-DF93-B88F-94EB-35389EB9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46" y="2447884"/>
            <a:ext cx="981116" cy="981116"/>
          </a:xfrm>
          <a:prstGeom prst="rect">
            <a:avLst/>
          </a:prstGeom>
        </p:spPr>
      </p:pic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30D0728-3675-37CD-EA28-B662BD0546AB}"/>
              </a:ext>
            </a:extLst>
          </p:cNvPr>
          <p:cNvCxnSpPr>
            <a:cxnSpLocks/>
          </p:cNvCxnSpPr>
          <p:nvPr/>
        </p:nvCxnSpPr>
        <p:spPr>
          <a:xfrm>
            <a:off x="3721776" y="2831199"/>
            <a:ext cx="5253757" cy="32475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9D8458C4-D074-48CA-57F2-F8574974B2E8}"/>
              </a:ext>
            </a:extLst>
          </p:cNvPr>
          <p:cNvCxnSpPr>
            <a:cxnSpLocks/>
          </p:cNvCxnSpPr>
          <p:nvPr/>
        </p:nvCxnSpPr>
        <p:spPr>
          <a:xfrm>
            <a:off x="3101406" y="3341591"/>
            <a:ext cx="5814167" cy="204473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3F84BDE-CCFA-2803-BF27-DDE459338126}"/>
              </a:ext>
            </a:extLst>
          </p:cNvPr>
          <p:cNvSpPr/>
          <p:nvPr/>
        </p:nvSpPr>
        <p:spPr bwMode="auto">
          <a:xfrm>
            <a:off x="9110517" y="5943396"/>
            <a:ext cx="1385740" cy="4053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bg1"/>
                </a:solidFill>
                <a:latin typeface="+mn-ea"/>
              </a:rPr>
              <a:t>….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4EB8550-2CF8-CDAA-C520-AB9FCD3AF3C2}"/>
              </a:ext>
            </a:extLst>
          </p:cNvPr>
          <p:cNvCxnSpPr>
            <a:cxnSpLocks/>
          </p:cNvCxnSpPr>
          <p:nvPr/>
        </p:nvCxnSpPr>
        <p:spPr>
          <a:xfrm flipV="1">
            <a:off x="3646794" y="2772725"/>
            <a:ext cx="5288989" cy="29930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C20958A-7D72-D85F-B115-FF68DA5D7CFE}"/>
              </a:ext>
            </a:extLst>
          </p:cNvPr>
          <p:cNvCxnSpPr>
            <a:cxnSpLocks/>
          </p:cNvCxnSpPr>
          <p:nvPr/>
        </p:nvCxnSpPr>
        <p:spPr>
          <a:xfrm>
            <a:off x="2917269" y="3385866"/>
            <a:ext cx="5998304" cy="265057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7CDC485-8437-0BFD-86F5-BCD24A145EC5}"/>
              </a:ext>
            </a:extLst>
          </p:cNvPr>
          <p:cNvCxnSpPr>
            <a:cxnSpLocks/>
          </p:cNvCxnSpPr>
          <p:nvPr/>
        </p:nvCxnSpPr>
        <p:spPr>
          <a:xfrm>
            <a:off x="2554637" y="3436619"/>
            <a:ext cx="6360936" cy="265951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DE54BDC-7383-F493-FAC7-44D229A955CA}"/>
              </a:ext>
            </a:extLst>
          </p:cNvPr>
          <p:cNvCxnSpPr>
            <a:cxnSpLocks/>
          </p:cNvCxnSpPr>
          <p:nvPr/>
        </p:nvCxnSpPr>
        <p:spPr>
          <a:xfrm>
            <a:off x="2580798" y="4261123"/>
            <a:ext cx="6334775" cy="181275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CFA8B12-74E6-8735-B30B-7AFB1D822E57}"/>
              </a:ext>
            </a:extLst>
          </p:cNvPr>
          <p:cNvCxnSpPr>
            <a:cxnSpLocks/>
          </p:cNvCxnSpPr>
          <p:nvPr/>
        </p:nvCxnSpPr>
        <p:spPr>
          <a:xfrm>
            <a:off x="2516617" y="5410812"/>
            <a:ext cx="6438293" cy="66306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66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0ECECD-EF10-C2D4-0DDA-92E47B43D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791148"/>
          </a:xfrm>
        </p:spPr>
        <p:txBody>
          <a:bodyPr/>
          <a:lstStyle/>
          <a:p>
            <a:r>
              <a:rPr lang="en-US" altLang="zh-CN"/>
              <a:t>RBAC</a:t>
            </a:r>
            <a:r>
              <a:rPr lang="zh-CN" altLang="en-US"/>
              <a:t>（基于角色的访问控制）是一种广泛使用的访问控制模型，通过</a:t>
            </a:r>
            <a:r>
              <a:rPr lang="zh-CN" altLang="en-US">
                <a:solidFill>
                  <a:srgbClr val="C00000"/>
                </a:solidFill>
              </a:rPr>
              <a:t>角色</a:t>
            </a:r>
            <a:r>
              <a:rPr lang="zh-CN" altLang="en-US"/>
              <a:t>来分配和管理</a:t>
            </a:r>
            <a:r>
              <a:rPr lang="zh-CN" altLang="en-US">
                <a:solidFill>
                  <a:srgbClr val="C00000"/>
                </a:solidFill>
              </a:rPr>
              <a:t>用户</a:t>
            </a:r>
            <a:r>
              <a:rPr lang="zh-CN" altLang="en-US"/>
              <a:t>的菜单</a:t>
            </a:r>
            <a:r>
              <a:rPr lang="zh-CN" altLang="en-US">
                <a:solidFill>
                  <a:srgbClr val="C00000"/>
                </a:solidFill>
              </a:rPr>
              <a:t>权限</a:t>
            </a:r>
            <a:r>
              <a:rPr lang="zh-CN" altLang="en-US"/>
              <a:t>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29FA3-F5E3-304B-C4E5-D2BACFA4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权限控制</a:t>
            </a:r>
          </a:p>
        </p:txBody>
      </p:sp>
      <p:pic>
        <p:nvPicPr>
          <p:cNvPr id="28" name="图片 27" descr="卡通人物&#10;&#10;描述已自动生成">
            <a:extLst>
              <a:ext uri="{FF2B5EF4-FFF2-40B4-BE49-F238E27FC236}">
                <a16:creationId xmlns:a16="http://schemas.microsoft.com/office/drawing/2014/main" id="{2E7F9021-3693-3E12-BAAD-CD4FCF4CD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42" y="4897180"/>
            <a:ext cx="982800" cy="982800"/>
          </a:xfrm>
          <a:prstGeom prst="rect">
            <a:avLst/>
          </a:prstGeom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2FC9F419-8EB8-FA05-D86A-E5BAC87F3804}"/>
              </a:ext>
            </a:extLst>
          </p:cNvPr>
          <p:cNvGrpSpPr/>
          <p:nvPr/>
        </p:nvGrpSpPr>
        <p:grpSpPr>
          <a:xfrm>
            <a:off x="9110517" y="2452043"/>
            <a:ext cx="1385740" cy="3301476"/>
            <a:chOff x="9110517" y="2452043"/>
            <a:chExt cx="1385740" cy="3301476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5E8D2D6-01D4-2352-AD45-2610E92F95A0}"/>
                </a:ext>
              </a:extLst>
            </p:cNvPr>
            <p:cNvSpPr/>
            <p:nvPr/>
          </p:nvSpPr>
          <p:spPr bwMode="auto">
            <a:xfrm>
              <a:off x="9110517" y="2452043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统计分析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9E7113-8708-6EA6-3CF1-8C0A89519E8F}"/>
                </a:ext>
              </a:extLst>
            </p:cNvPr>
            <p:cNvSpPr/>
            <p:nvPr/>
          </p:nvSpPr>
          <p:spPr bwMode="auto">
            <a:xfrm>
              <a:off x="9110517" y="3031268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线索管理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779F584-9712-822F-E8EC-0185994DF7E4}"/>
                </a:ext>
              </a:extLst>
            </p:cNvPr>
            <p:cNvSpPr/>
            <p:nvPr/>
          </p:nvSpPr>
          <p:spPr bwMode="auto">
            <a:xfrm>
              <a:off x="9110517" y="4189718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合同管理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630107D-5279-5BB2-A8A8-1F5576C31E90}"/>
                </a:ext>
              </a:extLst>
            </p:cNvPr>
            <p:cNvSpPr/>
            <p:nvPr/>
          </p:nvSpPr>
          <p:spPr bwMode="auto">
            <a:xfrm>
              <a:off x="9110517" y="3610493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商机管理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090615F-28B1-05E7-4C29-BA3497CB4CD9}"/>
                </a:ext>
              </a:extLst>
            </p:cNvPr>
            <p:cNvSpPr/>
            <p:nvPr/>
          </p:nvSpPr>
          <p:spPr bwMode="auto">
            <a:xfrm>
              <a:off x="9110517" y="4768943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活动管理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A1A0158-DD5A-B2DD-7F37-C84A890F6B9D}"/>
                </a:ext>
              </a:extLst>
            </p:cNvPr>
            <p:cNvSpPr/>
            <p:nvPr/>
          </p:nvSpPr>
          <p:spPr bwMode="auto">
            <a:xfrm>
              <a:off x="9110517" y="5348168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课程管理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45" name="连接符: 曲线 44">
            <a:extLst>
              <a:ext uri="{FF2B5EF4-FFF2-40B4-BE49-F238E27FC236}">
                <a16:creationId xmlns:a16="http://schemas.microsoft.com/office/drawing/2014/main" id="{FB499D1D-88BB-B285-B9AC-78523756F4E9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 flipV="1">
            <a:off x="2557525" y="4335832"/>
            <a:ext cx="2248085" cy="81657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53C01752-1EAE-5069-1AC8-70B2DAC0D549}"/>
              </a:ext>
            </a:extLst>
          </p:cNvPr>
          <p:cNvGrpSpPr/>
          <p:nvPr/>
        </p:nvGrpSpPr>
        <p:grpSpPr>
          <a:xfrm>
            <a:off x="4785184" y="3311453"/>
            <a:ext cx="1407736" cy="2114746"/>
            <a:chOff x="4785184" y="3311453"/>
            <a:chExt cx="1407736" cy="2114746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3FE1126-ABAA-1C87-193F-91B5976E9F70}"/>
                </a:ext>
              </a:extLst>
            </p:cNvPr>
            <p:cNvSpPr/>
            <p:nvPr/>
          </p:nvSpPr>
          <p:spPr bwMode="auto">
            <a:xfrm>
              <a:off x="4785184" y="3311453"/>
              <a:ext cx="1385740" cy="4053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课研人员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25F50CA-FD99-EE8A-E85F-7A65FD1BAC92}"/>
                </a:ext>
              </a:extLst>
            </p:cNvPr>
            <p:cNvSpPr/>
            <p:nvPr/>
          </p:nvSpPr>
          <p:spPr bwMode="auto">
            <a:xfrm>
              <a:off x="4805609" y="4133157"/>
              <a:ext cx="1385740" cy="4053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市场专员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75F0A6D-934B-76B2-B7E2-00774E566BEE}"/>
                </a:ext>
              </a:extLst>
            </p:cNvPr>
            <p:cNvSpPr/>
            <p:nvPr/>
          </p:nvSpPr>
          <p:spPr bwMode="auto">
            <a:xfrm>
              <a:off x="4807180" y="5020848"/>
              <a:ext cx="1385740" cy="4053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销售专员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cxnSp>
        <p:nvCxnSpPr>
          <p:cNvPr id="48" name="连接符: 曲线 47">
            <a:extLst>
              <a:ext uri="{FF2B5EF4-FFF2-40B4-BE49-F238E27FC236}">
                <a16:creationId xmlns:a16="http://schemas.microsoft.com/office/drawing/2014/main" id="{BD617569-AB86-DEBE-C883-7DA95715A26F}"/>
              </a:ext>
            </a:extLst>
          </p:cNvPr>
          <p:cNvCxnSpPr>
            <a:cxnSpLocks/>
            <a:stCxn id="46" idx="1"/>
            <a:endCxn id="28" idx="3"/>
          </p:cNvCxnSpPr>
          <p:nvPr/>
        </p:nvCxnSpPr>
        <p:spPr>
          <a:xfrm rot="10800000" flipV="1">
            <a:off x="2678542" y="5223524"/>
            <a:ext cx="2128638" cy="165056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曲线 48">
            <a:extLst>
              <a:ext uri="{FF2B5EF4-FFF2-40B4-BE49-F238E27FC236}">
                <a16:creationId xmlns:a16="http://schemas.microsoft.com/office/drawing/2014/main" id="{46501B2A-5EDB-0A9D-68F1-E7D4E4BD645C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rot="10800000" flipV="1">
            <a:off x="2678543" y="4335832"/>
            <a:ext cx="2127067" cy="1052747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图片 82">
            <a:extLst>
              <a:ext uri="{FF2B5EF4-FFF2-40B4-BE49-F238E27FC236}">
                <a16:creationId xmlns:a16="http://schemas.microsoft.com/office/drawing/2014/main" id="{1BF51915-2B94-8B88-5C4C-CDF06B4DC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44" y="3788679"/>
            <a:ext cx="982800" cy="98280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CD3FFD7A-3B70-E779-EF9D-72A28FDF0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607" y="2656797"/>
            <a:ext cx="981116" cy="98111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E1BF3E-2691-C201-30D8-FB7AD5D67EEE}"/>
              </a:ext>
            </a:extLst>
          </p:cNvPr>
          <p:cNvSpPr/>
          <p:nvPr/>
        </p:nvSpPr>
        <p:spPr>
          <a:xfrm>
            <a:off x="1319516" y="3031268"/>
            <a:ext cx="648182" cy="28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小智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979396-3ACA-2695-5274-C485829C7868}"/>
              </a:ext>
            </a:extLst>
          </p:cNvPr>
          <p:cNvSpPr/>
          <p:nvPr/>
        </p:nvSpPr>
        <p:spPr>
          <a:xfrm>
            <a:off x="1307129" y="4116463"/>
            <a:ext cx="648182" cy="28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小灰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A976D9-7244-3397-6EAA-49751E57E9D6}"/>
              </a:ext>
            </a:extLst>
          </p:cNvPr>
          <p:cNvSpPr/>
          <p:nvPr/>
        </p:nvSpPr>
        <p:spPr>
          <a:xfrm>
            <a:off x="1307129" y="5265697"/>
            <a:ext cx="648182" cy="280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小白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B6EAC6-534A-C0C2-E89D-A1552D7B7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29" y="2319517"/>
            <a:ext cx="981116" cy="981116"/>
          </a:xfrm>
          <a:prstGeom prst="rect">
            <a:avLst/>
          </a:prstGeom>
        </p:spPr>
      </p:pic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B80E8581-E518-4255-9E7B-7906C9911A80}"/>
              </a:ext>
            </a:extLst>
          </p:cNvPr>
          <p:cNvCxnSpPr>
            <a:cxnSpLocks/>
          </p:cNvCxnSpPr>
          <p:nvPr/>
        </p:nvCxnSpPr>
        <p:spPr>
          <a:xfrm rot="10800000">
            <a:off x="3332550" y="2832572"/>
            <a:ext cx="1372029" cy="654714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23BEC1E-0381-0283-57E1-B8978EDBEFDC}"/>
              </a:ext>
            </a:extLst>
          </p:cNvPr>
          <p:cNvCxnSpPr>
            <a:cxnSpLocks/>
            <a:stCxn id="36" idx="3"/>
            <a:endCxn id="29" idx="1"/>
          </p:cNvCxnSpPr>
          <p:nvPr/>
        </p:nvCxnSpPr>
        <p:spPr>
          <a:xfrm flipV="1">
            <a:off x="6170924" y="2654719"/>
            <a:ext cx="2939593" cy="85941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BAA0A5A-BDD0-F489-26E1-58AACF1D69F1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6170924" y="3514129"/>
            <a:ext cx="2919168" cy="21145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F4B4225-8412-191B-682C-5F5345C35F68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6191349" y="3300633"/>
            <a:ext cx="2898743" cy="10352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7D034A7-D936-721B-1EBB-AC41908C519A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6191349" y="4335833"/>
            <a:ext cx="2898743" cy="64591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1F12AE5-DC4E-68E5-1B4D-24248063223A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213345" y="3813169"/>
            <a:ext cx="2897172" cy="14422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1DB54264-72EC-6966-D41D-2363C02AF253}"/>
              </a:ext>
            </a:extLst>
          </p:cNvPr>
          <p:cNvCxnSpPr>
            <a:cxnSpLocks/>
          </p:cNvCxnSpPr>
          <p:nvPr/>
        </p:nvCxnSpPr>
        <p:spPr>
          <a:xfrm flipV="1">
            <a:off x="6192920" y="4442932"/>
            <a:ext cx="2917597" cy="8311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963619D3-F066-9A91-36DA-A20F70C931DE}"/>
              </a:ext>
            </a:extLst>
          </p:cNvPr>
          <p:cNvCxnSpPr>
            <a:cxnSpLocks/>
          </p:cNvCxnSpPr>
          <p:nvPr/>
        </p:nvCxnSpPr>
        <p:spPr>
          <a:xfrm flipH="1" flipV="1">
            <a:off x="2517222" y="3460743"/>
            <a:ext cx="2187357" cy="4256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31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0ECECD-EF10-C2D4-0DDA-92E47B43D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379601"/>
          </a:xfrm>
        </p:spPr>
        <p:txBody>
          <a:bodyPr/>
          <a:lstStyle/>
          <a:p>
            <a:r>
              <a:rPr lang="zh-CN" altLang="en-US"/>
              <a:t>表关系说明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29FA3-F5E3-304B-C4E5-D2BACFA4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权限控制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8C783AF-EE75-7C36-B97A-E863E6D4A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588348"/>
              </p:ext>
            </p:extLst>
          </p:nvPr>
        </p:nvGraphicFramePr>
        <p:xfrm>
          <a:off x="771525" y="2247638"/>
          <a:ext cx="6581775" cy="39164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5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8950">
                  <a:extLst>
                    <a:ext uri="{9D8B030D-6E8A-4147-A177-3AD203B41FA5}">
                      <a16:colId xmlns:a16="http://schemas.microsoft.com/office/drawing/2014/main" val="2251263251"/>
                    </a:ext>
                  </a:extLst>
                </a:gridCol>
              </a:tblGrid>
              <a:tr h="42654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表名</a:t>
                      </a:r>
                      <a:endParaRPr lang="zh-CN" altLang="en-US" sz="1700" dirty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  <a:endParaRPr lang="zh-CN" altLang="en-US" sz="1700" dirty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764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sys_dept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部门表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33832"/>
                  </a:ext>
                </a:extLst>
              </a:tr>
              <a:tr h="387764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sys_post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岗（职）位信息表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81785"/>
                  </a:ext>
                </a:extLst>
              </a:tr>
              <a:tr h="387764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sys_menu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菜单权限表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67891"/>
                  </a:ext>
                </a:extLst>
              </a:tr>
              <a:tr h="387764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sys_role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角色信息表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788601"/>
                  </a:ext>
                </a:extLst>
              </a:tr>
              <a:tr h="387764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sys_role_dept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角色和部门关联表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429406"/>
                  </a:ext>
                </a:extLst>
              </a:tr>
              <a:tr h="387764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sys_role_menu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角色和菜单关联表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16497"/>
                  </a:ext>
                </a:extLst>
              </a:tr>
              <a:tr h="387764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sys_user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用户信息表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935443"/>
                  </a:ext>
                </a:extLst>
              </a:tr>
              <a:tr h="387764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sys_user_post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用户与岗位关联表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117049"/>
                  </a:ext>
                </a:extLst>
              </a:tr>
              <a:tr h="387764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sys_user_role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用户和角色关联表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819698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114D3965-45E1-C92B-DE0B-C273C832689D}"/>
              </a:ext>
            </a:extLst>
          </p:cNvPr>
          <p:cNvSpPr/>
          <p:nvPr/>
        </p:nvSpPr>
        <p:spPr>
          <a:xfrm>
            <a:off x="771525" y="3489324"/>
            <a:ext cx="6581775" cy="3143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F7D891-4018-CD53-7210-4CD1BFE37B0D}"/>
              </a:ext>
            </a:extLst>
          </p:cNvPr>
          <p:cNvSpPr/>
          <p:nvPr/>
        </p:nvSpPr>
        <p:spPr>
          <a:xfrm>
            <a:off x="771525" y="3868418"/>
            <a:ext cx="6581775" cy="3143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AD6D696-4A4B-16BF-CE61-F8F4CF0A822D}"/>
              </a:ext>
            </a:extLst>
          </p:cNvPr>
          <p:cNvSpPr/>
          <p:nvPr/>
        </p:nvSpPr>
        <p:spPr>
          <a:xfrm>
            <a:off x="771525" y="5027668"/>
            <a:ext cx="6581775" cy="3143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576749-14EE-6EF1-81D3-49D7EC3060DE}"/>
              </a:ext>
            </a:extLst>
          </p:cNvPr>
          <p:cNvSpPr/>
          <p:nvPr/>
        </p:nvSpPr>
        <p:spPr>
          <a:xfrm>
            <a:off x="771525" y="4644184"/>
            <a:ext cx="6581775" cy="3143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A767A3-C239-6D84-0CC7-B4B10D3224C7}"/>
              </a:ext>
            </a:extLst>
          </p:cNvPr>
          <p:cNvSpPr/>
          <p:nvPr/>
        </p:nvSpPr>
        <p:spPr>
          <a:xfrm>
            <a:off x="771525" y="5811701"/>
            <a:ext cx="6581775" cy="3143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07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0ECECD-EF10-C2D4-0DDA-92E47B43D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379601"/>
          </a:xfrm>
        </p:spPr>
        <p:txBody>
          <a:bodyPr/>
          <a:lstStyle/>
          <a:p>
            <a:r>
              <a:rPr lang="zh-CN" altLang="en-US"/>
              <a:t>表关系说明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29FA3-F5E3-304B-C4E5-D2BACFA4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权限控制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C610A3-3B24-3AE6-213F-83027503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4" y="2256025"/>
            <a:ext cx="8550797" cy="3960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6535DF-12AD-6836-C013-6F6A6F7BE021}"/>
              </a:ext>
            </a:extLst>
          </p:cNvPr>
          <p:cNvSpPr/>
          <p:nvPr/>
        </p:nvSpPr>
        <p:spPr>
          <a:xfrm>
            <a:off x="4428349" y="2341244"/>
            <a:ext cx="1137920" cy="3724276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25F60E-B808-EBAC-F36C-D8650640306A}"/>
              </a:ext>
            </a:extLst>
          </p:cNvPr>
          <p:cNvSpPr/>
          <p:nvPr/>
        </p:nvSpPr>
        <p:spPr>
          <a:xfrm>
            <a:off x="766764" y="5344160"/>
            <a:ext cx="4811076" cy="72136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61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DE1022-E8CF-6723-1955-8D71DCF633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权限控制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8C9A1C-03C1-7177-4D69-070692B29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63" y="1736725"/>
            <a:ext cx="9214230" cy="5048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创建新用户小智并关联课研人员角色，仅限课程管理和统计分析菜单访问。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698D0D-58BB-CF03-E254-2B765D22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5" y="2357645"/>
            <a:ext cx="10391232" cy="398153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0322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5D83B1-6DEC-DB07-EAA1-FD55ADD3E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创建新用户小智并关联课研人员角色，仅限课程管理和统计分析菜单访问。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882CF-5D05-E52C-DB49-1FF870174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513" y="1736725"/>
            <a:ext cx="5305487" cy="1331913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/>
              <a:t>创建菜单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创建角色，并分配权限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创建用户，并关联角色</a:t>
            </a:r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4B4118-E67D-32C8-09B4-EC6B6B43E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55" y="4099897"/>
            <a:ext cx="981116" cy="981116"/>
          </a:xfrm>
          <a:prstGeom prst="rect">
            <a:avLst/>
          </a:prstGeom>
        </p:spPr>
      </p:pic>
      <p:cxnSp>
        <p:nvCxnSpPr>
          <p:cNvPr id="17" name="连接符: 曲线 16">
            <a:extLst>
              <a:ext uri="{FF2B5EF4-FFF2-40B4-BE49-F238E27FC236}">
                <a16:creationId xmlns:a16="http://schemas.microsoft.com/office/drawing/2014/main" id="{B55C5DB9-1A6F-D04A-C591-BF09C8A588F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rot="10800000" flipV="1">
            <a:off x="6096000" y="4270310"/>
            <a:ext cx="1474494" cy="32014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64B1B978-BF8B-E204-F130-9E7C4242A2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0604" y="4590455"/>
            <a:ext cx="1482506" cy="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316E944-F67B-AC71-5988-483E65BF4C63}"/>
              </a:ext>
            </a:extLst>
          </p:cNvPr>
          <p:cNvGrpSpPr/>
          <p:nvPr/>
        </p:nvGrpSpPr>
        <p:grpSpPr>
          <a:xfrm>
            <a:off x="7570494" y="4067635"/>
            <a:ext cx="1385740" cy="1013378"/>
            <a:chOff x="7570494" y="4067635"/>
            <a:chExt cx="1385740" cy="101337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1D28F49-E6DE-6B74-100A-C8FEA6E42EA3}"/>
                </a:ext>
              </a:extLst>
            </p:cNvPr>
            <p:cNvSpPr/>
            <p:nvPr/>
          </p:nvSpPr>
          <p:spPr bwMode="auto">
            <a:xfrm>
              <a:off x="7570494" y="4067635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课程管理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5002F2A-9581-CBF0-6DB1-3E9A6F340229}"/>
                </a:ext>
              </a:extLst>
            </p:cNvPr>
            <p:cNvSpPr/>
            <p:nvPr/>
          </p:nvSpPr>
          <p:spPr bwMode="auto">
            <a:xfrm>
              <a:off x="7570494" y="4675662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统计分析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1" name="连接符: 曲线 10">
            <a:extLst>
              <a:ext uri="{FF2B5EF4-FFF2-40B4-BE49-F238E27FC236}">
                <a16:creationId xmlns:a16="http://schemas.microsoft.com/office/drawing/2014/main" id="{10881479-2F5D-DB8A-D43B-90DEBB46ED5C}"/>
              </a:ext>
            </a:extLst>
          </p:cNvPr>
          <p:cNvCxnSpPr>
            <a:cxnSpLocks/>
          </p:cNvCxnSpPr>
          <p:nvPr/>
        </p:nvCxnSpPr>
        <p:spPr>
          <a:xfrm rot="10800000">
            <a:off x="6103417" y="4590453"/>
            <a:ext cx="1398295" cy="25429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FB4D7F4-B477-2939-EDA5-641388DC14E1}"/>
              </a:ext>
            </a:extLst>
          </p:cNvPr>
          <p:cNvGrpSpPr/>
          <p:nvPr/>
        </p:nvGrpSpPr>
        <p:grpSpPr>
          <a:xfrm>
            <a:off x="4710260" y="4387778"/>
            <a:ext cx="1385740" cy="788485"/>
            <a:chOff x="4710260" y="4387778"/>
            <a:chExt cx="1385740" cy="78848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808CD9-76AA-1FC8-145B-83EB4138C1E0}"/>
                </a:ext>
              </a:extLst>
            </p:cNvPr>
            <p:cNvSpPr/>
            <p:nvPr/>
          </p:nvSpPr>
          <p:spPr bwMode="auto">
            <a:xfrm>
              <a:off x="4710260" y="4387778"/>
              <a:ext cx="1385740" cy="4053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课研人员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72F2B52-95C3-FD2B-2F98-6D699A96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1575" y="4985763"/>
              <a:ext cx="59055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5248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7" presetClass="entr" presetSubtype="10" decel="50000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36" accel="50000" fill="hold" p14:presetBounceEnd="200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36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15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7" presetClass="entr" presetSubtype="10" decel="50000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36" accel="50000" fill="hold" p14:presetBounceEnd="200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36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6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7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28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3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17" presetClass="entr" presetSubtype="10" decel="50000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36" accel="50000" fill="hold" p14:presetBounceEnd="20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36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7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49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5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7" presetClass="entr" presetSubtype="10" decel="50000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36" accel="5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36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3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15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7" presetClass="entr" presetSubtype="10" decel="50000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36" accel="5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36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6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7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28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0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2" dur="2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34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6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17" presetClass="entr" presetSubtype="10" decel="50000" fill="hold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36" accel="50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36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7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49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5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3" dur="2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00EC-FBB5-0004-05E6-ABD94DB6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功能详解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F62D3-9BD4-7487-602A-6C4137B03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2993374"/>
            <a:ext cx="5466080" cy="2845391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系统管理</a:t>
            </a:r>
            <a:endParaRPr lang="en-US" altLang="zh-CN">
              <a:solidFill>
                <a:srgbClr val="C00000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权限控制、</a:t>
            </a:r>
            <a:r>
              <a:rPr lang="zh-CN" altLang="en-US" sz="1400">
                <a:solidFill>
                  <a:srgbClr val="C00000"/>
                </a:solidFill>
              </a:rPr>
              <a:t>数据字典、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其他功能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/>
              <a:t>系统监控</a:t>
            </a:r>
            <a:endParaRPr lang="en-US" altLang="zh-CN"/>
          </a:p>
          <a:p>
            <a:r>
              <a:rPr lang="zh-CN" altLang="en-US"/>
              <a:t>系统工具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7C08-C8AD-BB6B-2F56-A2D312042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07ECA1-7DBF-A6D2-348C-947239BF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214" y="1700212"/>
            <a:ext cx="1765394" cy="4738687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CA78D5E-FEAB-0FE1-F62C-C8C2D3B31CCA}"/>
              </a:ext>
            </a:extLst>
          </p:cNvPr>
          <p:cNvSpPr/>
          <p:nvPr/>
        </p:nvSpPr>
        <p:spPr>
          <a:xfrm>
            <a:off x="9895898" y="2236332"/>
            <a:ext cx="1223261" cy="226695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A6EC98-BFAE-AECB-A8A1-6745C2C31407}"/>
              </a:ext>
            </a:extLst>
          </p:cNvPr>
          <p:cNvSpPr/>
          <p:nvPr/>
        </p:nvSpPr>
        <p:spPr>
          <a:xfrm>
            <a:off x="9895898" y="4588828"/>
            <a:ext cx="1242888" cy="331041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67C553-98F5-6764-ECBE-CED51592E5FF}"/>
              </a:ext>
            </a:extLst>
          </p:cNvPr>
          <p:cNvSpPr/>
          <p:nvPr/>
        </p:nvSpPr>
        <p:spPr>
          <a:xfrm>
            <a:off x="9895898" y="5039401"/>
            <a:ext cx="1242888" cy="132465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43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B1B1E9D-D314-CA0E-62E6-DC85C79E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743" y="2515215"/>
            <a:ext cx="5277300" cy="366140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0ECECD-EF10-C2D4-0DDA-92E47B43D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431738"/>
          </a:xfrm>
        </p:spPr>
        <p:txBody>
          <a:bodyPr/>
          <a:lstStyle/>
          <a:p>
            <a:r>
              <a:rPr lang="zh-CN" altLang="en-US"/>
              <a:t>若依内置的数据字典，用于维护系统中常见的静态数据。例如：性别、状态</a:t>
            </a:r>
            <a:r>
              <a:rPr lang="en-US" altLang="zh-CN"/>
              <a:t>…</a:t>
            </a:r>
          </a:p>
          <a:p>
            <a:r>
              <a:rPr lang="zh-CN" altLang="en-US"/>
              <a:t>功能包括：字典类型管理、字典数据管理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29FA3-F5E3-304B-C4E5-D2BACFA4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数据字典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96B4E4C-7F2C-2F86-3806-CB8955413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2515215"/>
            <a:ext cx="4531995" cy="366140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0B3333D-2582-D4B4-4C35-7BC28D675D10}"/>
              </a:ext>
            </a:extLst>
          </p:cNvPr>
          <p:cNvSpPr/>
          <p:nvPr/>
        </p:nvSpPr>
        <p:spPr>
          <a:xfrm>
            <a:off x="3617843" y="4253948"/>
            <a:ext cx="1192696" cy="268356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ED8EBF-DC7D-69C6-C611-12F886A38034}"/>
              </a:ext>
            </a:extLst>
          </p:cNvPr>
          <p:cNvSpPr/>
          <p:nvPr/>
        </p:nvSpPr>
        <p:spPr>
          <a:xfrm>
            <a:off x="9127434" y="5133720"/>
            <a:ext cx="1192696" cy="268356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362F29-7435-0288-2CB5-EB16A93A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041" y="2515215"/>
            <a:ext cx="8323040" cy="218330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C828B6-A230-FB5C-69CA-C53EA8F2E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042" y="4355444"/>
            <a:ext cx="8323039" cy="212006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CAE82C9-5D64-8135-7D15-1E1E65A9721C}"/>
              </a:ext>
            </a:extLst>
          </p:cNvPr>
          <p:cNvSpPr/>
          <p:nvPr/>
        </p:nvSpPr>
        <p:spPr>
          <a:xfrm>
            <a:off x="5000625" y="3800475"/>
            <a:ext cx="5600700" cy="18097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7D33A2-C93A-4CA0-5252-956D2A8C0DF2}"/>
              </a:ext>
            </a:extLst>
          </p:cNvPr>
          <p:cNvSpPr/>
          <p:nvPr/>
        </p:nvSpPr>
        <p:spPr>
          <a:xfrm>
            <a:off x="4000500" y="5244028"/>
            <a:ext cx="6438900" cy="670473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0ECECD-EF10-C2D4-0DDA-92E47B43D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379601"/>
          </a:xfrm>
        </p:spPr>
        <p:txBody>
          <a:bodyPr/>
          <a:lstStyle/>
          <a:p>
            <a:r>
              <a:rPr lang="zh-CN" altLang="en-US"/>
              <a:t>表关系说明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29FA3-F5E3-304B-C4E5-D2BACFA4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数据字典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8C783AF-EE75-7C36-B97A-E863E6D4A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407126"/>
              </p:ext>
            </p:extLst>
          </p:nvPr>
        </p:nvGraphicFramePr>
        <p:xfrm>
          <a:off x="771525" y="2247638"/>
          <a:ext cx="3800475" cy="10559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1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988">
                  <a:extLst>
                    <a:ext uri="{9D8B030D-6E8A-4147-A177-3AD203B41FA5}">
                      <a16:colId xmlns:a16="http://schemas.microsoft.com/office/drawing/2014/main" val="2251263251"/>
                    </a:ext>
                  </a:extLst>
                </a:gridCol>
              </a:tblGrid>
              <a:tr h="33086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表名</a:t>
                      </a:r>
                      <a:endParaRPr lang="zh-CN" altLang="en-US" sz="1700" dirty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7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说明</a:t>
                      </a:r>
                      <a:endParaRPr lang="zh-CN" altLang="en-US" sz="1700" dirty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787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sys_dict_type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字典类型表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533832"/>
                  </a:ext>
                </a:extLst>
              </a:tr>
              <a:tr h="300787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altLang="zh-CN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sys_dict_data</a:t>
                      </a:r>
                    </a:p>
                  </a:txBody>
                  <a:tcPr marL="103074" marR="103074" marT="51537" marB="51537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zh-CN" altLang="en-US" sz="16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cs typeface="阿里巴巴普惠体" panose="00020600040101010101" pitchFamily="18" charset="-122"/>
                        </a:rPr>
                        <a:t>字典数据表</a:t>
                      </a:r>
                    </a:p>
                  </a:txBody>
                  <a:tcPr marL="103074" marR="103074" marT="51537" marB="51537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8178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AAE71E98-8689-48FE-0692-9AAA771E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291" y="2248742"/>
            <a:ext cx="5736839" cy="105487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20F56C5-B670-B830-A858-99685477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05" y="3797424"/>
            <a:ext cx="9946005" cy="205845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FAB99C7-9272-AD12-72F8-0EE34B94A12F}"/>
              </a:ext>
            </a:extLst>
          </p:cNvPr>
          <p:cNvSpPr/>
          <p:nvPr/>
        </p:nvSpPr>
        <p:spPr>
          <a:xfrm>
            <a:off x="4938351" y="2634133"/>
            <a:ext cx="5749334" cy="319942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410329-2222-C4B0-C18B-C25C37FB232A}"/>
              </a:ext>
            </a:extLst>
          </p:cNvPr>
          <p:cNvSpPr/>
          <p:nvPr/>
        </p:nvSpPr>
        <p:spPr>
          <a:xfrm>
            <a:off x="785350" y="4179883"/>
            <a:ext cx="9946005" cy="974607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E8942436-3EF8-D883-F441-D1A42F64D0E6}"/>
              </a:ext>
            </a:extLst>
          </p:cNvPr>
          <p:cNvCxnSpPr>
            <a:cxnSpLocks/>
          </p:cNvCxnSpPr>
          <p:nvPr/>
        </p:nvCxnSpPr>
        <p:spPr>
          <a:xfrm rot="21600000" flipH="1" flipV="1">
            <a:off x="10708005" y="2339509"/>
            <a:ext cx="17983" cy="1620000"/>
          </a:xfrm>
          <a:prstGeom prst="bentConnector3">
            <a:avLst>
              <a:gd name="adj1" fmla="val -2168520"/>
            </a:avLst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13764393-375D-22D1-B6C8-F637261E61F2}"/>
              </a:ext>
            </a:extLst>
          </p:cNvPr>
          <p:cNvSpPr/>
          <p:nvPr/>
        </p:nvSpPr>
        <p:spPr>
          <a:xfrm>
            <a:off x="10866325" y="3762285"/>
            <a:ext cx="394447" cy="394447"/>
          </a:xfrm>
          <a:prstGeom prst="flowChartConnector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</a:t>
            </a: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B7064D17-B466-9E56-4AE3-AFB684BAFF81}"/>
              </a:ext>
            </a:extLst>
          </p:cNvPr>
          <p:cNvSpPr/>
          <p:nvPr/>
        </p:nvSpPr>
        <p:spPr>
          <a:xfrm>
            <a:off x="10866325" y="2142285"/>
            <a:ext cx="394447" cy="394447"/>
          </a:xfrm>
          <a:prstGeom prst="flowChartConnector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83CD13-AA68-7349-F9E4-A9C08D39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3784107"/>
            <a:ext cx="3738127" cy="271543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4D15192-FBCB-DA73-71E8-882D6547E8CE}"/>
              </a:ext>
            </a:extLst>
          </p:cNvPr>
          <p:cNvSpPr/>
          <p:nvPr/>
        </p:nvSpPr>
        <p:spPr>
          <a:xfrm>
            <a:off x="1381727" y="6238340"/>
            <a:ext cx="2712283" cy="253313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0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42" grpId="0" animBg="1"/>
      <p:bldP spid="4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DE1022-E8CF-6723-1955-8D71DCF633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数据字典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8C9A1C-03C1-7177-4D69-070692B29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63" y="1736725"/>
            <a:ext cx="9214230" cy="5048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将课程管理的学科字段改为数据字典维护。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3AB98FA-DAA5-759F-303D-C0A43353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25" y="2460251"/>
            <a:ext cx="10081550" cy="389917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115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若依搭建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76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5D83B1-6DEC-DB07-EAA1-FD55ADD3E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将课程管理的学科字段改为数据字典维护。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C170172-46B8-11E7-3E37-CC41F7885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86"/>
          <a:stretch/>
        </p:blipFill>
        <p:spPr>
          <a:xfrm>
            <a:off x="4301776" y="1700213"/>
            <a:ext cx="5855812" cy="106502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9DC1EA-0BD8-C13F-E047-2DFAED55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392" y="2892199"/>
            <a:ext cx="5882196" cy="239078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882CF-5D05-E52C-DB49-1FF870174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109" y="1634047"/>
            <a:ext cx="3780789" cy="2521209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/>
              <a:t>添加字典类型和数据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修改代码生成信息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下载代码，导入前端</a:t>
            </a:r>
            <a:endParaRPr lang="en-US" altLang="zh-CN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4649021-5D9B-0F0E-CB3C-AD6D1CD30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82" y="1741671"/>
            <a:ext cx="8568952" cy="252120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D68A1D5C-08F7-EF9E-885D-7328EB455DBD}"/>
              </a:ext>
            </a:extLst>
          </p:cNvPr>
          <p:cNvSpPr/>
          <p:nvPr/>
        </p:nvSpPr>
        <p:spPr>
          <a:xfrm>
            <a:off x="10320206" y="3620641"/>
            <a:ext cx="1672748" cy="306579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B35DD77-40DD-45F9-6057-48CD0368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788" y="1703749"/>
            <a:ext cx="3105150" cy="326707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860E9EA-99B3-1F6B-FB59-908CEA4BFA08}"/>
              </a:ext>
            </a:extLst>
          </p:cNvPr>
          <p:cNvSpPr/>
          <p:nvPr/>
        </p:nvSpPr>
        <p:spPr>
          <a:xfrm>
            <a:off x="7690963" y="4412199"/>
            <a:ext cx="1388962" cy="55558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90A1B1-BE88-60F9-8BF8-17F9EFF66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007" y="3387953"/>
            <a:ext cx="1811460" cy="108052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E761E72-239A-78CD-9801-92186D337DC9}"/>
              </a:ext>
            </a:extLst>
          </p:cNvPr>
          <p:cNvCxnSpPr>
            <a:cxnSpLocks/>
          </p:cNvCxnSpPr>
          <p:nvPr/>
        </p:nvCxnSpPr>
        <p:spPr>
          <a:xfrm>
            <a:off x="5418513" y="4380029"/>
            <a:ext cx="2243927" cy="3099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55689E0-CCB9-AA28-E6A3-F68E96A76D16}"/>
              </a:ext>
            </a:extLst>
          </p:cNvPr>
          <p:cNvSpPr/>
          <p:nvPr/>
        </p:nvSpPr>
        <p:spPr>
          <a:xfrm>
            <a:off x="4869470" y="4252720"/>
            <a:ext cx="563990" cy="149319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34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7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8" grpId="0" animBg="1"/>
      <p:bldP spid="8" grpId="1" animBg="1"/>
      <p:bldP spid="20" grpId="0" animBg="1"/>
      <p:bldP spid="2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00EC-FBB5-0004-05E6-ABD94DB6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功能详解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F62D3-9BD4-7487-602A-6C4137B03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2993374"/>
            <a:ext cx="5466080" cy="2845391"/>
          </a:xfrm>
        </p:spPr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系统管理</a:t>
            </a:r>
            <a:endParaRPr lang="en-US" altLang="zh-CN">
              <a:solidFill>
                <a:srgbClr val="C00000"/>
              </a:solidFill>
            </a:endParaRPr>
          </a:p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权限控制、数据字典、</a:t>
            </a:r>
            <a:r>
              <a:rPr lang="zh-CN" altLang="en-US" sz="1400">
                <a:solidFill>
                  <a:srgbClr val="C00000"/>
                </a:solidFill>
              </a:rPr>
              <a:t>其他功能</a:t>
            </a:r>
            <a:endParaRPr lang="en-US" altLang="zh-CN" sz="1400">
              <a:solidFill>
                <a:srgbClr val="C00000"/>
              </a:solidFill>
            </a:endParaRPr>
          </a:p>
          <a:p>
            <a:r>
              <a:rPr lang="zh-CN" altLang="en-US"/>
              <a:t>系统监控</a:t>
            </a:r>
            <a:endParaRPr lang="en-US" altLang="zh-CN"/>
          </a:p>
          <a:p>
            <a:r>
              <a:rPr lang="zh-CN" altLang="en-US"/>
              <a:t>系统工具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7C08-C8AD-BB6B-2F56-A2D312042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7CA458-7F1C-94C8-337E-F597D65DC75A}"/>
              </a:ext>
            </a:extLst>
          </p:cNvPr>
          <p:cNvGrpSpPr/>
          <p:nvPr/>
        </p:nvGrpSpPr>
        <p:grpSpPr>
          <a:xfrm>
            <a:off x="9651214" y="1700212"/>
            <a:ext cx="1765394" cy="4738687"/>
            <a:chOff x="9651214" y="1700212"/>
            <a:chExt cx="1765394" cy="473868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902B004-8825-29DD-AE47-FB0925DF6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1214" y="1700212"/>
              <a:ext cx="1765394" cy="473868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AA70475-E34A-7D67-B8B4-E60CE3C3A5F4}"/>
                </a:ext>
              </a:extLst>
            </p:cNvPr>
            <p:cNvSpPr/>
            <p:nvPr/>
          </p:nvSpPr>
          <p:spPr>
            <a:xfrm>
              <a:off x="9895898" y="2236332"/>
              <a:ext cx="1223261" cy="226695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A9F3A01-2182-5192-A4B2-3A65BCF816BF}"/>
                </a:ext>
              </a:extLst>
            </p:cNvPr>
            <p:cNvSpPr/>
            <p:nvPr/>
          </p:nvSpPr>
          <p:spPr>
            <a:xfrm>
              <a:off x="9895898" y="4588828"/>
              <a:ext cx="1242888" cy="331041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17E4AB8-33C3-F8E5-1842-DFEBCB5C6809}"/>
                </a:ext>
              </a:extLst>
            </p:cNvPr>
            <p:cNvSpPr/>
            <p:nvPr/>
          </p:nvSpPr>
          <p:spPr>
            <a:xfrm>
              <a:off x="9895898" y="5039401"/>
              <a:ext cx="1242888" cy="1324656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320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0ECECD-EF10-C2D4-0DDA-92E47B43D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1"/>
            <a:ext cx="10749598" cy="436819"/>
          </a:xfrm>
        </p:spPr>
        <p:txBody>
          <a:bodyPr/>
          <a:lstStyle/>
          <a:p>
            <a:r>
              <a:rPr lang="zh-CN" altLang="en-US"/>
              <a:t>参数设置：对系统中的参数进行动态维护。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29FA3-F5E3-304B-C4E5-D2BACFA4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01D910-AFFC-265E-8619-E3661809C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9"/>
          <a:stretch/>
        </p:blipFill>
        <p:spPr>
          <a:xfrm>
            <a:off x="778309" y="2332990"/>
            <a:ext cx="10614739" cy="361433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7F846F6-2DD1-C32C-A081-0F0160A6F0D3}"/>
              </a:ext>
            </a:extLst>
          </p:cNvPr>
          <p:cNvSpPr/>
          <p:nvPr/>
        </p:nvSpPr>
        <p:spPr>
          <a:xfrm>
            <a:off x="2158838" y="5197475"/>
            <a:ext cx="9234210" cy="264160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98477E-7843-DFC1-7A44-04D55924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93" y="2326824"/>
            <a:ext cx="4178855" cy="361433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9FDBD8-26CC-042B-32D5-2863F04A1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437" y="3885343"/>
            <a:ext cx="355635" cy="1914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21E30B3-D04D-ABB4-F6D2-7822970A4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471" y="2326824"/>
            <a:ext cx="4794090" cy="362049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35911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8*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6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0" to="1" calcmode="lin" valueType="num">
                                      <p:cBhvr>
                                        <p:cTn id="2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</p:anim>
                                    <p:anim to="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8*#ppt_w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6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0ECECD-EF10-C2D4-0DDA-92E47B43D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797554"/>
          </a:xfrm>
        </p:spPr>
        <p:txBody>
          <a:bodyPr/>
          <a:lstStyle/>
          <a:p>
            <a:r>
              <a:rPr lang="zh-CN" altLang="en-US"/>
              <a:t>参数设置：对系统中的参数进行动态维护。</a:t>
            </a:r>
            <a:endParaRPr lang="en-US" altLang="zh-CN"/>
          </a:p>
          <a:p>
            <a:r>
              <a:rPr lang="zh-CN" altLang="en-US"/>
              <a:t>通知公告：促进组织内部信息传递。</a:t>
            </a:r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29FA3-F5E3-304B-C4E5-D2BACFA4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其他功能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651F519-E7DF-8697-C565-18F36C1AA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89"/>
          <a:stretch/>
        </p:blipFill>
        <p:spPr>
          <a:xfrm>
            <a:off x="852488" y="2736849"/>
            <a:ext cx="8846704" cy="301231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91227B0-14CC-AFF0-727C-2F47FE972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8" y="2681219"/>
            <a:ext cx="9159649" cy="312357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86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70ECECD-EF10-C2D4-0DDA-92E47B43DB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1303570"/>
          </a:xfrm>
        </p:spPr>
        <p:txBody>
          <a:bodyPr/>
          <a:lstStyle/>
          <a:p>
            <a:r>
              <a:rPr lang="zh-CN" altLang="en-US"/>
              <a:t>参数设置：对系统中的参数进行动态维护。</a:t>
            </a:r>
            <a:endParaRPr lang="en-US" altLang="zh-CN"/>
          </a:p>
          <a:p>
            <a:r>
              <a:rPr lang="zh-CN" altLang="en-US"/>
              <a:t>通知公告：促进组织内部信息传递。</a:t>
            </a:r>
            <a:endParaRPr lang="en-US" altLang="zh-CN"/>
          </a:p>
          <a:p>
            <a:r>
              <a:rPr lang="zh-CN" altLang="en-US"/>
              <a:t>日志管理：轻松追踪用户行为和系统运行状况。</a:t>
            </a:r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29FA3-F5E3-304B-C4E5-D2BACFA4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其他功能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CF3D79-51FA-6BE4-51D1-33841B53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8" y="3097786"/>
            <a:ext cx="6386461" cy="191353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3A781A-7CCE-E49E-A807-C3EFD5918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68" y="4457588"/>
            <a:ext cx="7218997" cy="198503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106809"/>
      </p:ext>
    </p:extLst>
  </p:cSld>
  <p:clrMapOvr>
    <a:masterClrMapping/>
  </p:clrMapOvr>
  <p:transition spd="slow">
    <p:randomBar dir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00EC-FBB5-0004-05E6-ABD94DB6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功能详解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F62D3-9BD4-7487-602A-6C4137B03D9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系统管理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系统监控</a:t>
            </a:r>
            <a:br>
              <a:rPr lang="en-US" altLang="zh-CN">
                <a:solidFill>
                  <a:srgbClr val="C00000"/>
                </a:solidFill>
              </a:rPr>
            </a:br>
            <a:r>
              <a:rPr lang="en-US" altLang="zh-CN">
                <a:solidFill>
                  <a:srgbClr val="C00000"/>
                </a:solidFill>
              </a:rPr>
              <a:t>	</a:t>
            </a:r>
          </a:p>
          <a:p>
            <a:r>
              <a:rPr lang="zh-CN" altLang="en-US"/>
              <a:t>系统工具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7C08-C8AD-BB6B-2F56-A2D312042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98CB1E71-AF64-DB9F-C0C4-A54AE4A80C3D}"/>
              </a:ext>
            </a:extLst>
          </p:cNvPr>
          <p:cNvSpPr txBox="1">
            <a:spLocks/>
          </p:cNvSpPr>
          <p:nvPr/>
        </p:nvSpPr>
        <p:spPr>
          <a:xfrm>
            <a:off x="6189419" y="3998278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监控相关、</a:t>
            </a:r>
            <a:endParaRPr lang="zh-CN" altLang="en-US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33CA9A5D-7332-39FC-B75A-73DF5EE4059E}"/>
              </a:ext>
            </a:extLst>
          </p:cNvPr>
          <p:cNvSpPr txBox="1">
            <a:spLocks/>
          </p:cNvSpPr>
          <p:nvPr/>
        </p:nvSpPr>
        <p:spPr>
          <a:xfrm>
            <a:off x="7066755" y="3998278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定时任务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BC555B-384F-13AD-69C8-205804F7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013" y="2160251"/>
            <a:ext cx="1763712" cy="35026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56869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3896298"/>
          </a:xfrm>
        </p:spPr>
        <p:txBody>
          <a:bodyPr/>
          <a:lstStyle/>
          <a:p>
            <a:r>
              <a:rPr lang="zh-CN" altLang="en-US"/>
              <a:t>若依提供了一些列强大的监控工具，能够帮助开发者和运维快速了解应用程序的性能状态。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系统监控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A9535B-A88F-46D4-20BB-3F39FC67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0" y="2891172"/>
            <a:ext cx="6238066" cy="222375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E0FEEC-62C7-1F3A-F149-B67BE461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833" y="2891172"/>
            <a:ext cx="5646660" cy="230524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1B6655-F937-FBA7-D5C2-0C3F2104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90" y="2806953"/>
            <a:ext cx="5646660" cy="230797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5935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00EC-FBB5-0004-05E6-ABD94DB6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功能详解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F62D3-9BD4-7487-602A-6C4137B03D9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系统管理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系统监控</a:t>
            </a:r>
            <a:br>
              <a:rPr lang="en-US" altLang="zh-CN">
                <a:solidFill>
                  <a:srgbClr val="C00000"/>
                </a:solidFill>
              </a:rPr>
            </a:br>
            <a:r>
              <a:rPr lang="en-US" altLang="zh-CN">
                <a:solidFill>
                  <a:srgbClr val="C00000"/>
                </a:solidFill>
              </a:rPr>
              <a:t>	</a:t>
            </a:r>
          </a:p>
          <a:p>
            <a:r>
              <a:rPr lang="zh-CN" altLang="en-US"/>
              <a:t>系统工具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7C08-C8AD-BB6B-2F56-A2D312042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98CB1E71-AF64-DB9F-C0C4-A54AE4A80C3D}"/>
              </a:ext>
            </a:extLst>
          </p:cNvPr>
          <p:cNvSpPr txBox="1">
            <a:spLocks/>
          </p:cNvSpPr>
          <p:nvPr/>
        </p:nvSpPr>
        <p:spPr>
          <a:xfrm>
            <a:off x="6189419" y="3998278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监控相关、</a:t>
            </a:r>
            <a:endParaRPr lang="zh-CN" altLang="en-US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33CA9A5D-7332-39FC-B75A-73DF5EE4059E}"/>
              </a:ext>
            </a:extLst>
          </p:cNvPr>
          <p:cNvSpPr txBox="1">
            <a:spLocks/>
          </p:cNvSpPr>
          <p:nvPr/>
        </p:nvSpPr>
        <p:spPr>
          <a:xfrm>
            <a:off x="7066755" y="3998278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rgbClr val="C00000"/>
                </a:solidFill>
              </a:rPr>
              <a:t>定时任务</a:t>
            </a:r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BC555B-384F-13AD-69C8-205804F7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013" y="2160251"/>
            <a:ext cx="1763712" cy="35026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317133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10749598" cy="517190"/>
          </a:xfrm>
        </p:spPr>
        <p:txBody>
          <a:bodyPr/>
          <a:lstStyle/>
          <a:p>
            <a:r>
              <a:rPr lang="zh-CN" altLang="en-US"/>
              <a:t>若依为定时任务功能提供方便友好的</a:t>
            </a:r>
            <a:r>
              <a:rPr lang="en-US" altLang="zh-CN"/>
              <a:t>web</a:t>
            </a:r>
            <a:r>
              <a:rPr lang="zh-CN" altLang="en-US"/>
              <a:t>界面，实现动态管理任务。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定时任务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FD7E9E2-0367-1CA3-65B4-39C998560734}"/>
              </a:ext>
            </a:extLst>
          </p:cNvPr>
          <p:cNvGrpSpPr/>
          <p:nvPr/>
        </p:nvGrpSpPr>
        <p:grpSpPr>
          <a:xfrm>
            <a:off x="766763" y="2161969"/>
            <a:ext cx="5881687" cy="2534062"/>
            <a:chOff x="4922203" y="5090871"/>
            <a:chExt cx="4400867" cy="1672257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E22714D3-0774-86F8-1B91-C36E390D9198}"/>
                </a:ext>
              </a:extLst>
            </p:cNvPr>
            <p:cNvSpPr/>
            <p:nvPr/>
          </p:nvSpPr>
          <p:spPr>
            <a:xfrm>
              <a:off x="4922206" y="5090873"/>
              <a:ext cx="4400864" cy="1672255"/>
            </a:xfrm>
            <a:prstGeom prst="roundRect">
              <a:avLst>
                <a:gd name="adj" fmla="val 36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88000" rIns="0" bIns="0" rtlCol="0" anchor="t"/>
            <a:lstStyle/>
            <a:p>
              <a:endParaRPr lang="en-US" altLang="zh-CN" sz="1400" b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7" name="矩形: 圆顶角 6">
              <a:extLst>
                <a:ext uri="{FF2B5EF4-FFF2-40B4-BE49-F238E27FC236}">
                  <a16:creationId xmlns:a16="http://schemas.microsoft.com/office/drawing/2014/main" id="{E99F8FB1-FB81-BAFF-5DA0-619077EFC1B2}"/>
                </a:ext>
              </a:extLst>
            </p:cNvPr>
            <p:cNvSpPr/>
            <p:nvPr/>
          </p:nvSpPr>
          <p:spPr>
            <a:xfrm>
              <a:off x="4922203" y="5090871"/>
              <a:ext cx="4400864" cy="147057"/>
            </a:xfrm>
            <a:prstGeom prst="round2SameRect">
              <a:avLst>
                <a:gd name="adj1" fmla="val 20154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编码实现定时任务</a:t>
              </a:r>
              <a:endParaRPr lang="en-US" altLang="zh-CN" sz="12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AB37CC3-EAC9-A6B7-B119-5B3A43C5B1AD}"/>
                </a:ext>
              </a:extLst>
            </p:cNvPr>
            <p:cNvSpPr>
              <a:spLocks/>
            </p:cNvSpPr>
            <p:nvPr/>
          </p:nvSpPr>
          <p:spPr>
            <a:xfrm>
              <a:off x="4954171" y="5129047"/>
              <a:ext cx="45543" cy="55305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9F0F5B2-C1E2-790C-E637-ED05AB85E29A}"/>
                </a:ext>
              </a:extLst>
            </p:cNvPr>
            <p:cNvSpPr>
              <a:spLocks/>
            </p:cNvSpPr>
            <p:nvPr/>
          </p:nvSpPr>
          <p:spPr>
            <a:xfrm>
              <a:off x="5109193" y="5130568"/>
              <a:ext cx="45543" cy="55305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4282235-459A-8137-D99F-1B44CD2E8595}"/>
                </a:ext>
              </a:extLst>
            </p:cNvPr>
            <p:cNvSpPr/>
            <p:nvPr/>
          </p:nvSpPr>
          <p:spPr>
            <a:xfrm>
              <a:off x="5031682" y="5129047"/>
              <a:ext cx="45543" cy="55305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910EFF6-772D-6B28-F0AE-B415F57487C0}"/>
              </a:ext>
            </a:extLst>
          </p:cNvPr>
          <p:cNvSpPr txBox="1"/>
          <p:nvPr/>
        </p:nvSpPr>
        <p:spPr>
          <a:xfrm>
            <a:off x="825332" y="2425032"/>
            <a:ext cx="612933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+mn-ea"/>
              </a:rPr>
              <a:t>@Component</a:t>
            </a:r>
            <a:b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+mn-ea"/>
              </a:rPr>
            </a:b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+mn-ea"/>
              </a:rPr>
              <a:t>public class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MyTask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  <a:t>{</a:t>
            </a:r>
            <a:b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</a:br>
            <a:b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</a:b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  <a:t>   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9E880D"/>
                </a:solidFill>
                <a:effectLst/>
                <a:latin typeface="+mn-ea"/>
              </a:rPr>
              <a:t>@Scheduled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  <a:t>(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+mn-ea"/>
              </a:rPr>
              <a:t>cron =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+mn-ea"/>
              </a:rPr>
              <a:t>"0/5 * * * * * ?"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  <a:t>)</a:t>
            </a:r>
            <a:b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</a:b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  <a:t>   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+mn-ea"/>
              </a:rPr>
              <a:t>public void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+mn-ea"/>
              </a:rPr>
              <a:t>showTime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  <a:t>()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+mn-ea"/>
              </a:rPr>
              <a:t>{</a:t>
            </a:r>
            <a:b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+mn-ea"/>
              </a:rPr>
            </a:b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+mn-ea"/>
              </a:rPr>
              <a:t>       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System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+mn-ea"/>
              </a:rPr>
              <a:t>.</a:t>
            </a:r>
            <a:r>
              <a:rPr kumimoji="0" lang="zh-CN" altLang="zh-CN" sz="16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+mn-ea"/>
              </a:rPr>
              <a:t>out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+mn-ea"/>
              </a:rPr>
              <a:t>.println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  <a:t>(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+mn-ea"/>
              </a:rPr>
              <a:t>"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+mn-ea"/>
                <a:cs typeface="Courier New" panose="02070309020205020404" pitchFamily="49" charset="0"/>
              </a:rPr>
              <a:t>定时任务开始执行：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+mn-ea"/>
              </a:rPr>
              <a:t>"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+mn-ea"/>
              </a:rPr>
              <a:t>+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+mn-ea"/>
              </a:rPr>
              <a:t>new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+mn-ea"/>
              </a:rPr>
              <a:t>Date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+mn-ea"/>
              </a:rPr>
              <a:t>()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  <a:t>)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+mn-ea"/>
              </a:rPr>
              <a:t>;</a:t>
            </a:r>
            <a:b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+mn-ea"/>
              </a:rPr>
            </a:b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+mn-ea"/>
              </a:rPr>
              <a:t>    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+mn-ea"/>
              </a:rPr>
              <a:t>}</a:t>
            </a:r>
            <a:b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E4A8E"/>
                </a:solidFill>
                <a:effectLst/>
                <a:latin typeface="+mn-ea"/>
              </a:rPr>
            </a:b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latin typeface="+mn-ea"/>
              </a:rPr>
              <a:t>}</a:t>
            </a:r>
            <a:endParaRPr kumimoji="0" lang="zh-CN" altLang="zh-CN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38F91AC-9050-0C71-AA23-5380DDF4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542" y="3860218"/>
            <a:ext cx="6419214" cy="225099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85533D18-F216-C7EA-59B1-45ECFEA919A8}"/>
              </a:ext>
            </a:extLst>
          </p:cNvPr>
          <p:cNvGrpSpPr/>
          <p:nvPr/>
        </p:nvGrpSpPr>
        <p:grpSpPr>
          <a:xfrm>
            <a:off x="996352" y="3115785"/>
            <a:ext cx="4532774" cy="377295"/>
            <a:chOff x="6226666" y="1112669"/>
            <a:chExt cx="4532774" cy="377295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6E69319-FC9A-FA91-89A0-878CD80E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666" y="1112669"/>
              <a:ext cx="4532774" cy="367135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1282A77-C32A-5CC9-BA89-FEEF45EAF3E9}"/>
                </a:ext>
              </a:extLst>
            </p:cNvPr>
            <p:cNvSpPr txBox="1"/>
            <p:nvPr/>
          </p:nvSpPr>
          <p:spPr>
            <a:xfrm>
              <a:off x="6246986" y="1151410"/>
              <a:ext cx="39739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9E880D"/>
                  </a:solidFill>
                  <a:effectLst/>
                  <a:latin typeface="+mn-ea"/>
                </a:rPr>
                <a:t>@Scheduled</a:t>
              </a: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3F9101"/>
                  </a:solidFill>
                  <a:effectLst/>
                  <a:latin typeface="+mn-ea"/>
                </a:rPr>
                <a:t>(</a:t>
              </a: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80808"/>
                  </a:solidFill>
                  <a:effectLst/>
                  <a:latin typeface="+mn-ea"/>
                </a:rPr>
                <a:t>cron = </a:t>
              </a: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+mn-ea"/>
                </a:rPr>
                <a:t>"0/</a:t>
              </a:r>
              <a:r>
                <a:rPr kumimoji="0" lang="en-US" altLang="zh-CN" sz="16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+mn-ea"/>
                </a:rPr>
                <a:t>10</a:t>
              </a: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067D17"/>
                  </a:solidFill>
                  <a:effectLst/>
                  <a:latin typeface="+mn-ea"/>
                </a:rPr>
                <a:t> * * * * *?"</a:t>
              </a:r>
              <a:r>
                <a:rPr kumimoji="0" lang="zh-CN" altLang="zh-CN" sz="1600" b="0" i="0" u="none" strike="noStrike" cap="none" normalizeH="0" baseline="0">
                  <a:ln>
                    <a:noFill/>
                  </a:ln>
                  <a:solidFill>
                    <a:srgbClr val="3F9101"/>
                  </a:solidFill>
                  <a:effectLst/>
                  <a:latin typeface="+mn-ea"/>
                </a:rPr>
                <a:t>)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608E9FC-A213-2899-5326-0CF17E296224}"/>
              </a:ext>
            </a:extLst>
          </p:cNvPr>
          <p:cNvCxnSpPr>
            <a:cxnSpLocks/>
          </p:cNvCxnSpPr>
          <p:nvPr/>
        </p:nvCxnSpPr>
        <p:spPr>
          <a:xfrm>
            <a:off x="1077539" y="3310049"/>
            <a:ext cx="3404396" cy="0"/>
          </a:xfrm>
          <a:prstGeom prst="line">
            <a:avLst/>
          </a:prstGeom>
          <a:ln w="22225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5F942EA9-EE12-BC6D-B15A-B7AB301E478E}"/>
              </a:ext>
            </a:extLst>
          </p:cNvPr>
          <p:cNvSpPr/>
          <p:nvPr/>
        </p:nvSpPr>
        <p:spPr>
          <a:xfrm>
            <a:off x="5557520" y="5648960"/>
            <a:ext cx="5831205" cy="386080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28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528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34B3C99-7AD3-DC0B-6F6B-47FD3768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127" y="1710645"/>
            <a:ext cx="6320806" cy="232369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5D83B1-6DEC-DB07-EAA1-FD55ADD3E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定时任务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F882CF-5D05-E52C-DB49-1FF870174B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8325" y="2250003"/>
            <a:ext cx="9214230" cy="3762373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/>
              <a:t>创建任务类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添加任务规则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启动任务</a:t>
            </a:r>
            <a:endParaRPr lang="en-US" altLang="zh-CN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3A4DF0-EA37-4B2A-36D1-FDA43674E6FF}"/>
              </a:ext>
            </a:extLst>
          </p:cNvPr>
          <p:cNvSpPr/>
          <p:nvPr/>
        </p:nvSpPr>
        <p:spPr>
          <a:xfrm>
            <a:off x="5730240" y="3309928"/>
            <a:ext cx="538168" cy="166018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613390-15FC-47D1-36DD-0C408B6ED7EA}"/>
              </a:ext>
            </a:extLst>
          </p:cNvPr>
          <p:cNvSpPr/>
          <p:nvPr/>
        </p:nvSpPr>
        <p:spPr>
          <a:xfrm>
            <a:off x="7548880" y="2852878"/>
            <a:ext cx="662363" cy="19353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C81817-DCF1-AA8B-7540-8DD00982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91" y="1711076"/>
            <a:ext cx="3790054" cy="234125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32A5530-26DF-2092-3774-F0BAA4D56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85" y="2466425"/>
            <a:ext cx="368342" cy="3683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377F0E8-19DA-4361-652D-654BB17C8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055" y="2732778"/>
            <a:ext cx="5726252" cy="248791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E42A45F-8406-2454-2568-724FAF28E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719" y="1692655"/>
            <a:ext cx="6419214" cy="225099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8CA9E236-DFEB-2482-E12C-B2926052C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1093" y="4030363"/>
            <a:ext cx="5480009" cy="89263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28" name="文本占位符 4">
            <a:extLst>
              <a:ext uri="{FF2B5EF4-FFF2-40B4-BE49-F238E27FC236}">
                <a16:creationId xmlns:a16="http://schemas.microsoft.com/office/drawing/2014/main" id="{E75C4EBB-1FE4-7C3B-615B-9C8E1F0620C3}"/>
              </a:ext>
            </a:extLst>
          </p:cNvPr>
          <p:cNvSpPr txBox="1">
            <a:spLocks/>
          </p:cNvSpPr>
          <p:nvPr/>
        </p:nvSpPr>
        <p:spPr>
          <a:xfrm>
            <a:off x="771526" y="1665323"/>
            <a:ext cx="9214230" cy="5048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每间隔</a:t>
            </a:r>
            <a:r>
              <a:rPr lang="en-US" altLang="zh-CN"/>
              <a:t>5</a:t>
            </a:r>
            <a:r>
              <a:rPr lang="zh-CN" altLang="en-US"/>
              <a:t>秒，控制台输出系统时间。</a:t>
            </a:r>
          </a:p>
        </p:txBody>
      </p:sp>
    </p:spTree>
    <p:extLst>
      <p:ext uri="{BB962C8B-B14F-4D97-AF65-F5344CB8AC3E}">
        <p14:creationId xmlns:p14="http://schemas.microsoft.com/office/powerpoint/2010/main" val="154946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3" presetClass="entr" presetSubtype="528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3" presetClass="entr" presetSubtype="528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3" presetClass="entr" presetSubtype="528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528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若依版本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712897" y="1624204"/>
            <a:ext cx="10591748" cy="445217"/>
          </a:xfrm>
        </p:spPr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若依为满足多样化的开发需求，提供了</a:t>
            </a:r>
            <a:r>
              <a:rPr lang="zh-CN" altLang="en-US">
                <a:solidFill>
                  <a:srgbClr val="060607"/>
                </a:solidFill>
                <a:highlight>
                  <a:srgbClr val="FFFFFF"/>
                </a:highlight>
                <a:latin typeface="-apple-system"/>
              </a:rPr>
              <a:t>多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种各具特色的框架版本：</a:t>
            </a:r>
            <a:endParaRPr lang="en-US" altLang="zh-CN">
              <a:latin typeface="Consolas" panose="020B0609020204030204" pitchFamily="49" charset="0"/>
            </a:endParaRP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E416AFD5-3069-E30E-D04B-FFCF86C55E28}"/>
              </a:ext>
            </a:extLst>
          </p:cNvPr>
          <p:cNvSpPr txBox="1">
            <a:spLocks/>
          </p:cNvSpPr>
          <p:nvPr/>
        </p:nvSpPr>
        <p:spPr>
          <a:xfrm>
            <a:off x="796977" y="3078691"/>
            <a:ext cx="3214220" cy="308472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57B3C97-DDE0-3B8D-B748-56D2040FA11C}"/>
              </a:ext>
            </a:extLst>
          </p:cNvPr>
          <p:cNvGrpSpPr/>
          <p:nvPr/>
        </p:nvGrpSpPr>
        <p:grpSpPr>
          <a:xfrm>
            <a:off x="803672" y="5801234"/>
            <a:ext cx="10585053" cy="448408"/>
            <a:chOff x="710879" y="5978768"/>
            <a:chExt cx="7903725" cy="448408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2E0251D-E87A-C246-4A44-88C8B4ACFB38}"/>
                </a:ext>
              </a:extLst>
            </p:cNvPr>
            <p:cNvSpPr/>
            <p:nvPr/>
          </p:nvSpPr>
          <p:spPr>
            <a:xfrm>
              <a:off x="710881" y="5978769"/>
              <a:ext cx="7903723" cy="448407"/>
            </a:xfrm>
            <a:prstGeom prst="round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88000" rtlCol="0" anchor="ctr"/>
            <a:lstStyle/>
            <a:p>
              <a:r>
                <a:rPr lang="en-US" altLang="zh-CN" sz="14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   RuoYi-App</a:t>
              </a:r>
              <a:r>
                <a:rPr lang="zh-CN" altLang="en-US" sz="14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没有提供后端代码，可以适配</a:t>
              </a:r>
              <a:r>
                <a:rPr lang="en-US" altLang="zh-CN" sz="14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RuoYi-Vue</a:t>
              </a:r>
              <a:r>
                <a:rPr lang="zh-CN" altLang="en-US" sz="14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和</a:t>
              </a:r>
              <a:r>
                <a:rPr lang="en-US" altLang="zh-CN" sz="14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RuoYi-Cloud</a:t>
              </a:r>
              <a:r>
                <a:rPr lang="zh-CN" altLang="en-US" sz="1400">
                  <a:solidFill>
                    <a:srgbClr val="C00000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。</a:t>
              </a:r>
              <a:endParaRPr lang="en-US" altLang="zh-CN" sz="1400">
                <a:solidFill>
                  <a:srgbClr val="C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CAB2D6DB-5E71-8AAF-0521-6DB012DE74FF}"/>
                </a:ext>
              </a:extLst>
            </p:cNvPr>
            <p:cNvSpPr/>
            <p:nvPr/>
          </p:nvSpPr>
          <p:spPr>
            <a:xfrm rot="16200000">
              <a:off x="1000720" y="5688927"/>
              <a:ext cx="448407" cy="1028089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Shape 2468">
              <a:extLst>
                <a:ext uri="{FF2B5EF4-FFF2-40B4-BE49-F238E27FC236}">
                  <a16:creationId xmlns:a16="http://schemas.microsoft.com/office/drawing/2014/main" id="{8D48FBF5-FFC4-7E98-695B-BDE18755DBF5}"/>
                </a:ext>
              </a:extLst>
            </p:cNvPr>
            <p:cNvSpPr/>
            <p:nvPr/>
          </p:nvSpPr>
          <p:spPr>
            <a:xfrm>
              <a:off x="810436" y="6084881"/>
              <a:ext cx="279459" cy="22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0400"/>
                  </a:moveTo>
                  <a:lnTo>
                    <a:pt x="1964" y="20400"/>
                  </a:lnTo>
                  <a:cubicBezTo>
                    <a:pt x="1422" y="20400"/>
                    <a:pt x="982" y="19862"/>
                    <a:pt x="982" y="19200"/>
                  </a:cubicBezTo>
                  <a:cubicBezTo>
                    <a:pt x="982" y="18949"/>
                    <a:pt x="1025" y="18796"/>
                    <a:pt x="1048" y="18734"/>
                  </a:cubicBezTo>
                  <a:cubicBezTo>
                    <a:pt x="1065" y="18712"/>
                    <a:pt x="1048" y="18729"/>
                    <a:pt x="1078" y="18673"/>
                  </a:cubicBezTo>
                  <a:lnTo>
                    <a:pt x="9914" y="1873"/>
                  </a:lnTo>
                  <a:cubicBezTo>
                    <a:pt x="9930" y="1843"/>
                    <a:pt x="9944" y="1813"/>
                    <a:pt x="9957" y="1783"/>
                  </a:cubicBezTo>
                  <a:cubicBezTo>
                    <a:pt x="9960" y="1778"/>
                    <a:pt x="10234" y="1200"/>
                    <a:pt x="10800" y="1200"/>
                  </a:cubicBezTo>
                  <a:cubicBezTo>
                    <a:pt x="11366" y="1200"/>
                    <a:pt x="11588" y="1654"/>
                    <a:pt x="11617" y="1719"/>
                  </a:cubicBezTo>
                  <a:cubicBezTo>
                    <a:pt x="11641" y="1792"/>
                    <a:pt x="11650" y="1806"/>
                    <a:pt x="11686" y="1873"/>
                  </a:cubicBezTo>
                  <a:lnTo>
                    <a:pt x="20522" y="18673"/>
                  </a:lnTo>
                  <a:cubicBezTo>
                    <a:pt x="20535" y="18697"/>
                    <a:pt x="20548" y="18720"/>
                    <a:pt x="20562" y="18744"/>
                  </a:cubicBezTo>
                  <a:cubicBezTo>
                    <a:pt x="20576" y="18785"/>
                    <a:pt x="20618" y="18928"/>
                    <a:pt x="20618" y="19200"/>
                  </a:cubicBezTo>
                  <a:cubicBezTo>
                    <a:pt x="20618" y="19862"/>
                    <a:pt x="20177" y="20400"/>
                    <a:pt x="19636" y="20400"/>
                  </a:cubicBezTo>
                  <a:moveTo>
                    <a:pt x="21348" y="18023"/>
                  </a:moveTo>
                  <a:lnTo>
                    <a:pt x="12511" y="1223"/>
                  </a:lnTo>
                  <a:cubicBezTo>
                    <a:pt x="12511" y="1223"/>
                    <a:pt x="12058" y="0"/>
                    <a:pt x="10800" y="0"/>
                  </a:cubicBezTo>
                  <a:cubicBezTo>
                    <a:pt x="9616" y="0"/>
                    <a:pt x="9089" y="1223"/>
                    <a:pt x="9089" y="1223"/>
                  </a:cubicBezTo>
                  <a:lnTo>
                    <a:pt x="252" y="18023"/>
                  </a:lnTo>
                  <a:cubicBezTo>
                    <a:pt x="252" y="18023"/>
                    <a:pt x="0" y="18421"/>
                    <a:pt x="0" y="19200"/>
                  </a:cubicBezTo>
                  <a:cubicBezTo>
                    <a:pt x="0" y="20526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526"/>
                    <a:pt x="21600" y="19200"/>
                  </a:cubicBezTo>
                  <a:cubicBezTo>
                    <a:pt x="21600" y="18362"/>
                    <a:pt x="21348" y="18023"/>
                    <a:pt x="21348" y="18023"/>
                  </a:cubicBezTo>
                  <a:moveTo>
                    <a:pt x="10800" y="15600"/>
                  </a:moveTo>
                  <a:cubicBezTo>
                    <a:pt x="10258" y="15600"/>
                    <a:pt x="9818" y="16138"/>
                    <a:pt x="9818" y="16800"/>
                  </a:cubicBezTo>
                  <a:cubicBezTo>
                    <a:pt x="9818" y="17462"/>
                    <a:pt x="10258" y="18000"/>
                    <a:pt x="10800" y="18000"/>
                  </a:cubicBezTo>
                  <a:cubicBezTo>
                    <a:pt x="11342" y="18000"/>
                    <a:pt x="11782" y="17462"/>
                    <a:pt x="11782" y="16800"/>
                  </a:cubicBezTo>
                  <a:cubicBezTo>
                    <a:pt x="11782" y="16138"/>
                    <a:pt x="11342" y="15600"/>
                    <a:pt x="10800" y="15600"/>
                  </a:cubicBezTo>
                  <a:moveTo>
                    <a:pt x="10800" y="6000"/>
                  </a:moveTo>
                  <a:cubicBezTo>
                    <a:pt x="10258" y="6000"/>
                    <a:pt x="9818" y="6538"/>
                    <a:pt x="9818" y="7200"/>
                  </a:cubicBezTo>
                  <a:lnTo>
                    <a:pt x="10309" y="13800"/>
                  </a:lnTo>
                  <a:cubicBezTo>
                    <a:pt x="10309" y="14132"/>
                    <a:pt x="10529" y="14400"/>
                    <a:pt x="10800" y="14400"/>
                  </a:cubicBezTo>
                  <a:cubicBezTo>
                    <a:pt x="11071" y="14400"/>
                    <a:pt x="11291" y="14132"/>
                    <a:pt x="11291" y="13800"/>
                  </a:cubicBezTo>
                  <a:lnTo>
                    <a:pt x="11782" y="7200"/>
                  </a:lnTo>
                  <a:cubicBezTo>
                    <a:pt x="11782" y="6538"/>
                    <a:pt x="11342" y="6000"/>
                    <a:pt x="10800" y="6000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7" tIns="19047" rIns="19047" bIns="19047" anchor="ctr"/>
            <a:lstStyle/>
            <a:p>
              <a:pPr algn="ctr" defTabSz="228519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62" b="1" noProof="1">
                <a:solidFill>
                  <a:srgbClr val="F4B246"/>
                </a:solidFill>
                <a:latin typeface="+mn-ea"/>
                <a:cs typeface="Arial" panose="020B0604020202020204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DD8B34-CBED-43C6-0DD0-C59EB3E97AD4}"/>
                </a:ext>
              </a:extLst>
            </p:cNvPr>
            <p:cNvSpPr txBox="1"/>
            <p:nvPr/>
          </p:nvSpPr>
          <p:spPr>
            <a:xfrm>
              <a:off x="1099258" y="6038494"/>
              <a:ext cx="6397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注意：</a:t>
              </a:r>
              <a:endParaRPr lang="zh-CN" altLang="en-US" sz="105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FAB18FE-B32E-DFEA-5746-05480E70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524" y="2600644"/>
            <a:ext cx="2672014" cy="12715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5FFEC0-0126-7572-E334-705EC473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422" y="2600644"/>
            <a:ext cx="2490032" cy="12715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AC28E9C-3809-C757-979B-F7569CC737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65736" y="4350543"/>
            <a:ext cx="2672014" cy="12715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13CBC58-5B78-5CDF-7AF9-266A7CABF45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90" y="4350543"/>
            <a:ext cx="2490032" cy="12715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2" name="文本占位符 5">
            <a:extLst>
              <a:ext uri="{FF2B5EF4-FFF2-40B4-BE49-F238E27FC236}">
                <a16:creationId xmlns:a16="http://schemas.microsoft.com/office/drawing/2014/main" id="{A3A3365E-FD16-E46C-3C0E-9BA4E0F98DC5}"/>
              </a:ext>
            </a:extLst>
          </p:cNvPr>
          <p:cNvSpPr txBox="1">
            <a:spLocks/>
          </p:cNvSpPr>
          <p:nvPr/>
        </p:nvSpPr>
        <p:spPr>
          <a:xfrm>
            <a:off x="710880" y="2086958"/>
            <a:ext cx="4043094" cy="4299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5240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1336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/>
            </a:lvl4pPr>
            <a:lvl5pPr marL="27432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RuoYi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（</a:t>
            </a:r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SpringBoot+Bootstrap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）</a:t>
            </a:r>
            <a:endParaRPr lang="en-US" altLang="zh-CN">
              <a:latin typeface="+mj-lt"/>
            </a:endParaRPr>
          </a:p>
        </p:txBody>
      </p:sp>
      <p:sp>
        <p:nvSpPr>
          <p:cNvPr id="4" name="文本占位符 5">
            <a:extLst>
              <a:ext uri="{FF2B5EF4-FFF2-40B4-BE49-F238E27FC236}">
                <a16:creationId xmlns:a16="http://schemas.microsoft.com/office/drawing/2014/main" id="{80D97DCB-DD04-C517-37F3-D580E1A0AAD4}"/>
              </a:ext>
            </a:extLst>
          </p:cNvPr>
          <p:cNvSpPr txBox="1">
            <a:spLocks/>
          </p:cNvSpPr>
          <p:nvPr/>
        </p:nvSpPr>
        <p:spPr>
          <a:xfrm>
            <a:off x="710880" y="2516884"/>
            <a:ext cx="3789820" cy="4299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5240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1336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/>
            </a:lvl4pPr>
            <a:lvl5pPr marL="27432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RuoYi-Vue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（</a:t>
            </a:r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SpringBoot+Vue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）</a:t>
            </a:r>
            <a:endParaRPr lang="en-US" altLang="zh-CN">
              <a:latin typeface="+mj-lt"/>
            </a:endParaRPr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FC012C5F-08AC-CCBD-AF11-D87F6FC94A00}"/>
              </a:ext>
            </a:extLst>
          </p:cNvPr>
          <p:cNvSpPr txBox="1">
            <a:spLocks/>
          </p:cNvSpPr>
          <p:nvPr/>
        </p:nvSpPr>
        <p:spPr>
          <a:xfrm>
            <a:off x="710880" y="2946810"/>
            <a:ext cx="4169731" cy="4299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5240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1336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/>
            </a:lvl4pPr>
            <a:lvl5pPr marL="27432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RuoYi-Cloud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（</a:t>
            </a:r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SpringCloud+Vue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）</a:t>
            </a:r>
            <a:endParaRPr lang="en-US" altLang="zh-CN">
              <a:latin typeface="+mj-lt"/>
            </a:endParaRPr>
          </a:p>
        </p:txBody>
      </p:sp>
      <p:sp>
        <p:nvSpPr>
          <p:cNvPr id="16" name="文本占位符 5">
            <a:extLst>
              <a:ext uri="{FF2B5EF4-FFF2-40B4-BE49-F238E27FC236}">
                <a16:creationId xmlns:a16="http://schemas.microsoft.com/office/drawing/2014/main" id="{11834698-A5C4-08B5-A2A1-440FDFCAC1E2}"/>
              </a:ext>
            </a:extLst>
          </p:cNvPr>
          <p:cNvSpPr txBox="1">
            <a:spLocks/>
          </p:cNvSpPr>
          <p:nvPr/>
        </p:nvSpPr>
        <p:spPr>
          <a:xfrm>
            <a:off x="710880" y="3376736"/>
            <a:ext cx="3283271" cy="4299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5240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1336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/>
            </a:lvl4pPr>
            <a:lvl5pPr marL="27432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RuoYi-App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（</a:t>
            </a:r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Uniapp+Vue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）</a:t>
            </a:r>
            <a:endParaRPr lang="en-US" altLang="zh-CN">
              <a:latin typeface="+mj-lt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55B4004-40CB-9176-95BB-500324C93F3B}"/>
              </a:ext>
            </a:extLst>
          </p:cNvPr>
          <p:cNvCxnSpPr/>
          <p:nvPr/>
        </p:nvCxnSpPr>
        <p:spPr>
          <a:xfrm>
            <a:off x="1066800" y="2339721"/>
            <a:ext cx="343390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文本占位符 5">
            <a:extLst>
              <a:ext uri="{FF2B5EF4-FFF2-40B4-BE49-F238E27FC236}">
                <a16:creationId xmlns:a16="http://schemas.microsoft.com/office/drawing/2014/main" id="{758FB645-CCE9-A477-18F7-CEC633E0E7E8}"/>
              </a:ext>
            </a:extLst>
          </p:cNvPr>
          <p:cNvSpPr txBox="1">
            <a:spLocks/>
          </p:cNvSpPr>
          <p:nvPr/>
        </p:nvSpPr>
        <p:spPr>
          <a:xfrm>
            <a:off x="710880" y="3806662"/>
            <a:ext cx="4724720" cy="4287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5750" indent="-28575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5240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21336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/>
            </a:lvl4pPr>
            <a:lvl5pPr marL="27432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RuoYi-</a:t>
            </a:r>
            <a:r>
              <a:rPr lang="en-US" altLang="zh-CN">
                <a:solidFill>
                  <a:srgbClr val="060607"/>
                </a:solidFill>
                <a:highlight>
                  <a:srgbClr val="FFFFFF"/>
                </a:highlight>
                <a:latin typeface="+mj-lt"/>
              </a:rPr>
              <a:t>o</a:t>
            </a:r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ther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（</a:t>
            </a:r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Vue3+</a:t>
            </a:r>
            <a:r>
              <a:rPr lang="en-US" altLang="zh-CN">
                <a:highlight>
                  <a:srgbClr val="FFFFFF"/>
                </a:highlight>
              </a:rPr>
              <a:t>ElementPlus+Vite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+mj-lt"/>
              </a:rPr>
              <a:t>）</a:t>
            </a:r>
            <a:endParaRPr lang="en-US" altLang="zh-CN">
              <a:latin typeface="+mj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E4B7B7-52EC-44C8-41AF-D0D3E54CF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982" y="4350543"/>
            <a:ext cx="2690173" cy="127156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64044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8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2" grpId="1" build="allAtOnce"/>
      <p:bldP spid="4" grpId="0" build="allAtOnce"/>
      <p:bldP spid="4" grpId="1" build="allAtOnce"/>
      <p:bldP spid="13" grpId="0" build="allAtOnce"/>
      <p:bldP spid="13" grpId="1" build="allAtOnce"/>
      <p:bldP spid="16" grpId="0" build="allAtOnce"/>
      <p:bldP spid="16" grpId="1" build="allAtOnce"/>
      <p:bldP spid="18" grpId="0" build="allAtOnce"/>
      <p:bldP spid="18" grpId="1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00EC-FBB5-0004-05E6-ABD94DB6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功能详解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F62D3-9BD4-7487-602A-6C4137B03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926414"/>
          </a:xfrm>
        </p:spPr>
        <p:txBody>
          <a:bodyPr/>
          <a:lstStyle/>
          <a:p>
            <a:r>
              <a:rPr lang="zh-CN" altLang="en-US"/>
              <a:t>系统管理</a:t>
            </a:r>
            <a:endParaRPr lang="en-US" altLang="zh-CN"/>
          </a:p>
          <a:p>
            <a:r>
              <a:rPr lang="zh-CN" altLang="en-US"/>
              <a:t>系统监控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系统工具</a:t>
            </a:r>
            <a:endParaRPr lang="en-US" altLang="zh-CN">
              <a:solidFill>
                <a:srgbClr val="C00000"/>
              </a:solidFill>
            </a:endParaRPr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7C08-C8AD-BB6B-2F56-A2D312042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B101BC-6915-4F5A-CE78-4CC23AC1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013" y="3041148"/>
            <a:ext cx="1763712" cy="174090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9846FB6-6C67-E5E6-B73C-5A434FED72B2}"/>
              </a:ext>
            </a:extLst>
          </p:cNvPr>
          <p:cNvSpPr txBox="1">
            <a:spLocks/>
          </p:cNvSpPr>
          <p:nvPr/>
        </p:nvSpPr>
        <p:spPr>
          <a:xfrm>
            <a:off x="6129574" y="4413144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表单构建、</a:t>
            </a:r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AE56D4-75EE-319F-FF2E-8CDFA4094E39}"/>
              </a:ext>
            </a:extLst>
          </p:cNvPr>
          <p:cNvSpPr txBox="1">
            <a:spLocks/>
          </p:cNvSpPr>
          <p:nvPr/>
        </p:nvSpPr>
        <p:spPr>
          <a:xfrm>
            <a:off x="7006910" y="4413144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代码生成、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6A1275EC-EFE7-ADDC-1F96-2802FA213DB9}"/>
              </a:ext>
            </a:extLst>
          </p:cNvPr>
          <p:cNvSpPr txBox="1">
            <a:spLocks/>
          </p:cNvSpPr>
          <p:nvPr/>
        </p:nvSpPr>
        <p:spPr>
          <a:xfrm>
            <a:off x="7927656" y="4413144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系统接口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2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表单构建工具，只需要开发者通过图形界面和拖拽等操作，可以快速构建复杂的表单。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表单构建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250930-075F-29A4-F1C3-FE15FCD69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94" y="2242100"/>
            <a:ext cx="10479881" cy="389347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D5E743-3EF0-DF4F-5AE0-A53B94008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86" y="2242100"/>
            <a:ext cx="5877469" cy="290575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glow rad="101600">
              <a:schemeClr val="accent1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C9CDB5-6EA5-6944-7586-449D26639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702" y="3189685"/>
            <a:ext cx="5812473" cy="2945885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glow rad="101600">
              <a:schemeClr val="accent1">
                <a:satMod val="175000"/>
                <a:alpha val="40000"/>
              </a:schemeClr>
            </a:glow>
            <a:innerShdw blurRad="63500" dist="508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61333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528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1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5D83B1-6DEC-DB07-EAA1-FD55ADD3E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表单构建</a:t>
            </a:r>
          </a:p>
        </p:txBody>
      </p:sp>
      <p:sp>
        <p:nvSpPr>
          <p:cNvPr id="28" name="文本占位符 4">
            <a:extLst>
              <a:ext uri="{FF2B5EF4-FFF2-40B4-BE49-F238E27FC236}">
                <a16:creationId xmlns:a16="http://schemas.microsoft.com/office/drawing/2014/main" id="{E75C4EBB-1FE4-7C3B-615B-9C8E1F0620C3}"/>
              </a:ext>
            </a:extLst>
          </p:cNvPr>
          <p:cNvSpPr txBox="1">
            <a:spLocks/>
          </p:cNvSpPr>
          <p:nvPr/>
        </p:nvSpPr>
        <p:spPr>
          <a:xfrm>
            <a:off x="771526" y="1665323"/>
            <a:ext cx="9214230" cy="5048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/>
              <a:t>通过表单构建工具，单独制作一个添加课程的表单页面。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85EC65-5B1A-3564-9DB0-0A37F3123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2" y="2385233"/>
            <a:ext cx="10430513" cy="341965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61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A24EDD-2BA2-9402-0568-F67869AC87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通过表单构建工具，单独制作一个添加课程的表单页面。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A60A10-EE0B-04FE-A522-E04B11CDD3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63" y="1700213"/>
            <a:ext cx="9214230" cy="42195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/>
              <a:t>制作表单并导出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复制到前端工程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创建动态菜单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2B70F8B-B58F-E801-3979-D91CBE004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808" y="1700213"/>
            <a:ext cx="6986917" cy="345757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A8D7FDA-611E-69CC-C91C-1087E2DE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1700213"/>
            <a:ext cx="3133725" cy="1600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8123CAD-9CB3-BFB3-D23B-05E47680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500313"/>
            <a:ext cx="2305050" cy="3048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4EFD256-17B4-C395-E80C-DDC7A122AF0B}"/>
              </a:ext>
            </a:extLst>
          </p:cNvPr>
          <p:cNvSpPr/>
          <p:nvPr/>
        </p:nvSpPr>
        <p:spPr>
          <a:xfrm>
            <a:off x="8677275" y="2781300"/>
            <a:ext cx="947738" cy="209550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19C665A-7ED5-F9A1-2777-CD43A9E454A2}"/>
              </a:ext>
            </a:extLst>
          </p:cNvPr>
          <p:cNvCxnSpPr>
            <a:cxnSpLocks/>
          </p:cNvCxnSpPr>
          <p:nvPr/>
        </p:nvCxnSpPr>
        <p:spPr>
          <a:xfrm>
            <a:off x="5943600" y="2652713"/>
            <a:ext cx="2533650" cy="22809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489F4425-386E-5F70-57F7-1112D3DDB9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00" y="1908669"/>
            <a:ext cx="336550" cy="3365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30839F3-2AC6-C6BA-0427-056E9CCB0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4158" y="2287827"/>
            <a:ext cx="3829399" cy="208876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4D45DD5-3F34-CE94-020C-5B568F088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1908" y="1700213"/>
            <a:ext cx="5050345" cy="394811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D4ECC2C-AF80-6652-59BB-037771CC4D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200" y="1700213"/>
            <a:ext cx="7240746" cy="355595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96174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6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8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00EC-FBB5-0004-05E6-ABD94DB6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功能详解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F62D3-9BD4-7487-602A-6C4137B03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926414"/>
          </a:xfrm>
        </p:spPr>
        <p:txBody>
          <a:bodyPr/>
          <a:lstStyle/>
          <a:p>
            <a:r>
              <a:rPr lang="zh-CN" altLang="en-US"/>
              <a:t>系统管理</a:t>
            </a:r>
            <a:endParaRPr lang="en-US" altLang="zh-CN"/>
          </a:p>
          <a:p>
            <a:r>
              <a:rPr lang="zh-CN" altLang="en-US"/>
              <a:t>系统监控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系统工具</a:t>
            </a:r>
            <a:endParaRPr lang="en-US" altLang="zh-CN">
              <a:solidFill>
                <a:srgbClr val="C00000"/>
              </a:solidFill>
            </a:endParaRPr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7C08-C8AD-BB6B-2F56-A2D312042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B101BC-6915-4F5A-CE78-4CC23AC1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013" y="3041148"/>
            <a:ext cx="1763712" cy="174090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9846FB6-6C67-E5E6-B73C-5A434FED72B2}"/>
              </a:ext>
            </a:extLst>
          </p:cNvPr>
          <p:cNvSpPr txBox="1">
            <a:spLocks/>
          </p:cNvSpPr>
          <p:nvPr/>
        </p:nvSpPr>
        <p:spPr>
          <a:xfrm>
            <a:off x="6129574" y="4413144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表单构建、</a:t>
            </a:r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AE56D4-75EE-319F-FF2E-8CDFA4094E39}"/>
              </a:ext>
            </a:extLst>
          </p:cNvPr>
          <p:cNvSpPr txBox="1">
            <a:spLocks/>
          </p:cNvSpPr>
          <p:nvPr/>
        </p:nvSpPr>
        <p:spPr>
          <a:xfrm>
            <a:off x="7006910" y="4413144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rgbClr val="C00000"/>
                </a:solidFill>
              </a:rPr>
              <a:t>代码生成、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6A1275EC-EFE7-ADDC-1F96-2802FA213DB9}"/>
              </a:ext>
            </a:extLst>
          </p:cNvPr>
          <p:cNvSpPr txBox="1">
            <a:spLocks/>
          </p:cNvSpPr>
          <p:nvPr/>
        </p:nvSpPr>
        <p:spPr>
          <a:xfrm>
            <a:off x="7927656" y="4413144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系统接口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48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1"/>
            <a:ext cx="10749598" cy="934023"/>
          </a:xfrm>
        </p:spPr>
        <p:txBody>
          <a:bodyPr/>
          <a:lstStyle/>
          <a:p>
            <a:r>
              <a:rPr lang="zh-CN" altLang="en-US"/>
              <a:t>代码生成器，根据数据库表结构自动生成前后端</a:t>
            </a:r>
            <a:r>
              <a:rPr lang="en-US" altLang="zh-CN"/>
              <a:t>CRUD</a:t>
            </a:r>
            <a:r>
              <a:rPr lang="zh-CN" altLang="en-US"/>
              <a:t>代码。</a:t>
            </a:r>
            <a:endParaRPr lang="en-US" altLang="zh-CN"/>
          </a:p>
          <a:p>
            <a:r>
              <a:rPr lang="zh-CN" altLang="en-US"/>
              <a:t>提供三种生成模板：单表、           主子表（一对多）</a:t>
            </a:r>
            <a:endParaRPr lang="en-US" altLang="zh-CN"/>
          </a:p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代码生成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AC4B3E-F5D8-4553-FD9D-F1F6204A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771777"/>
            <a:ext cx="4495800" cy="3124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文本占位符 5">
            <a:extLst>
              <a:ext uri="{FF2B5EF4-FFF2-40B4-BE49-F238E27FC236}">
                <a16:creationId xmlns:a16="http://schemas.microsoft.com/office/drawing/2014/main" id="{1F0CFFD7-A7BD-D65A-560C-A98DC01C5543}"/>
              </a:ext>
            </a:extLst>
          </p:cNvPr>
          <p:cNvSpPr txBox="1">
            <a:spLocks/>
          </p:cNvSpPr>
          <p:nvPr/>
        </p:nvSpPr>
        <p:spPr>
          <a:xfrm>
            <a:off x="3475275" y="1999962"/>
            <a:ext cx="962849" cy="524162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树表、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C5842-D541-A6E9-85B9-2EE653A8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024" y="2188412"/>
            <a:ext cx="3176501" cy="429093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44D4DE-56B3-B734-1676-619F48B8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921" y="2771777"/>
            <a:ext cx="2067257" cy="3124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736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2306" y="1590102"/>
            <a:ext cx="10749598" cy="3850540"/>
          </a:xfrm>
        </p:spPr>
        <p:txBody>
          <a:bodyPr/>
          <a:lstStyle/>
          <a:p>
            <a:r>
              <a:rPr lang="zh-CN" altLang="en-US"/>
              <a:t>树表是一种展示层级数据的表格，能展开折叠，清晰呈现父子关系，便于管理。</a:t>
            </a:r>
            <a:endParaRPr lang="en-US" alt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代码生成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33DCF7-E017-E653-3A50-5286A873B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9" y="2241550"/>
            <a:ext cx="10621962" cy="392660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D6FC94-B1D2-1D93-3825-D4BE9E76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6" y="2241553"/>
            <a:ext cx="6376987" cy="219976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43B611D-CDD3-75D7-8C47-058388A7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762" y="3718309"/>
            <a:ext cx="4652963" cy="242407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</p:pic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939CAE7F-2FE0-D449-CC2B-EE427BF9A406}"/>
              </a:ext>
            </a:extLst>
          </p:cNvPr>
          <p:cNvCxnSpPr>
            <a:cxnSpLocks/>
          </p:cNvCxnSpPr>
          <p:nvPr/>
        </p:nvCxnSpPr>
        <p:spPr>
          <a:xfrm rot="10800000">
            <a:off x="3434013" y="3341437"/>
            <a:ext cx="3257776" cy="508669"/>
          </a:xfrm>
          <a:prstGeom prst="bentConnector3">
            <a:avLst>
              <a:gd name="adj1" fmla="val 79176"/>
            </a:avLst>
          </a:prstGeom>
          <a:ln w="19050">
            <a:solidFill>
              <a:srgbClr val="C00000"/>
            </a:solidFill>
            <a:prstDash val="sys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C6D02A8-4150-7D8B-5618-83A3C6598080}"/>
              </a:ext>
            </a:extLst>
          </p:cNvPr>
          <p:cNvCxnSpPr>
            <a:cxnSpLocks/>
          </p:cNvCxnSpPr>
          <p:nvPr/>
        </p:nvCxnSpPr>
        <p:spPr>
          <a:xfrm rot="10800000">
            <a:off x="7059292" y="3326934"/>
            <a:ext cx="1334238" cy="376875"/>
          </a:xfrm>
          <a:prstGeom prst="bentConnector3">
            <a:avLst>
              <a:gd name="adj1" fmla="val 1305"/>
            </a:avLst>
          </a:prstGeom>
          <a:ln w="19050">
            <a:solidFill>
              <a:srgbClr val="C00000"/>
            </a:solidFill>
            <a:prstDash val="sys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680F9D60-BD63-8754-D14E-DC6E58188BFB}"/>
              </a:ext>
            </a:extLst>
          </p:cNvPr>
          <p:cNvSpPr/>
          <p:nvPr/>
        </p:nvSpPr>
        <p:spPr>
          <a:xfrm>
            <a:off x="6755606" y="3744491"/>
            <a:ext cx="1007269" cy="2449843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A377374-6AF7-92DB-46FE-5B7831543DB5}"/>
              </a:ext>
            </a:extLst>
          </p:cNvPr>
          <p:cNvSpPr/>
          <p:nvPr/>
        </p:nvSpPr>
        <p:spPr>
          <a:xfrm>
            <a:off x="7817963" y="3725527"/>
            <a:ext cx="1158631" cy="2449843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F8E56D66-720C-3EB3-1C63-D05F2CC9FAFA}"/>
              </a:ext>
            </a:extLst>
          </p:cNvPr>
          <p:cNvCxnSpPr>
            <a:cxnSpLocks/>
          </p:cNvCxnSpPr>
          <p:nvPr/>
        </p:nvCxnSpPr>
        <p:spPr>
          <a:xfrm rot="10800000">
            <a:off x="3484551" y="3649327"/>
            <a:ext cx="7730466" cy="155040"/>
          </a:xfrm>
          <a:prstGeom prst="bentConnector3">
            <a:avLst>
              <a:gd name="adj1" fmla="val -394"/>
            </a:avLst>
          </a:prstGeom>
          <a:ln w="19050">
            <a:solidFill>
              <a:srgbClr val="C00000"/>
            </a:solidFill>
            <a:prstDash val="sys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6F4CDB5-7FDA-165B-55DB-4A4E0D7F9B01}"/>
              </a:ext>
            </a:extLst>
          </p:cNvPr>
          <p:cNvSpPr/>
          <p:nvPr/>
        </p:nvSpPr>
        <p:spPr>
          <a:xfrm>
            <a:off x="10216249" y="3702065"/>
            <a:ext cx="1158631" cy="2449843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9661C6-0DBB-E2ED-D6A8-21FEF647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618" y="3302488"/>
            <a:ext cx="1081100" cy="1265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088B94-72A2-E5D3-E8A1-9B8EA97E3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95" y="3307887"/>
            <a:ext cx="1081100" cy="1265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6EBB30-114F-BE07-093B-81EE7ABC3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158" y="3662271"/>
            <a:ext cx="1081100" cy="1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1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200EC-FBB5-0004-05E6-ABD94DB66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功能详解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8F62D3-9BD4-7487-602A-6C4137B03D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926414"/>
          </a:xfrm>
        </p:spPr>
        <p:txBody>
          <a:bodyPr/>
          <a:lstStyle/>
          <a:p>
            <a:r>
              <a:rPr lang="zh-CN" altLang="en-US"/>
              <a:t>系统管理</a:t>
            </a:r>
            <a:endParaRPr lang="en-US" altLang="zh-CN"/>
          </a:p>
          <a:p>
            <a:r>
              <a:rPr lang="zh-CN" altLang="en-US"/>
              <a:t>系统监控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系统工具</a:t>
            </a:r>
            <a:endParaRPr lang="en-US" altLang="zh-CN">
              <a:solidFill>
                <a:srgbClr val="C00000"/>
              </a:solidFill>
            </a:endParaRPr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77C08-C8AD-BB6B-2F56-A2D312042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B101BC-6915-4F5A-CE78-4CC23AC1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013" y="3041148"/>
            <a:ext cx="1763712" cy="174090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9846FB6-6C67-E5E6-B73C-5A434FED72B2}"/>
              </a:ext>
            </a:extLst>
          </p:cNvPr>
          <p:cNvSpPr txBox="1">
            <a:spLocks/>
          </p:cNvSpPr>
          <p:nvPr/>
        </p:nvSpPr>
        <p:spPr>
          <a:xfrm>
            <a:off x="6129574" y="4413144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表单构建、</a:t>
            </a:r>
            <a:endParaRPr lang="zh-CN" altLang="en-US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AE56D4-75EE-319F-FF2E-8CDFA4094E39}"/>
              </a:ext>
            </a:extLst>
          </p:cNvPr>
          <p:cNvSpPr txBox="1">
            <a:spLocks/>
          </p:cNvSpPr>
          <p:nvPr/>
        </p:nvSpPr>
        <p:spPr>
          <a:xfrm>
            <a:off x="7006910" y="4413144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代码生成、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6A1275EC-EFE7-ADDC-1F96-2802FA213DB9}"/>
              </a:ext>
            </a:extLst>
          </p:cNvPr>
          <p:cNvSpPr txBox="1">
            <a:spLocks/>
          </p:cNvSpPr>
          <p:nvPr/>
        </p:nvSpPr>
        <p:spPr>
          <a:xfrm>
            <a:off x="7927656" y="4413144"/>
            <a:ext cx="1087122" cy="3852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1000"/>
              </a:spcBef>
            </a:pPr>
            <a:r>
              <a:rPr lang="zh-CN" altLang="en-US" sz="1400">
                <a:solidFill>
                  <a:srgbClr val="C00000"/>
                </a:solidFill>
              </a:rPr>
              <a:t>系统接口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70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Swagger</a:t>
            </a:r>
            <a:r>
              <a:rPr lang="zh-CN" altLang="en-US"/>
              <a:t>，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能够自动生成 </a:t>
            </a:r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API 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的同步在线文档，并</a:t>
            </a:r>
            <a:r>
              <a:rPr lang="zh-CN" altLang="en-US">
                <a:solidFill>
                  <a:srgbClr val="060607"/>
                </a:solidFill>
                <a:highlight>
                  <a:srgbClr val="FFFFFF"/>
                </a:highlight>
                <a:latin typeface="-apple-system"/>
              </a:rPr>
              <a:t>提供</a:t>
            </a:r>
            <a:r>
              <a:rPr lang="en-US" altLang="zh-CN">
                <a:solidFill>
                  <a:srgbClr val="060607"/>
                </a:solidFill>
                <a:highlight>
                  <a:srgbClr val="FFFFFF"/>
                </a:highlight>
                <a:latin typeface="-apple-system"/>
              </a:rPr>
              <a:t>Web</a:t>
            </a:r>
            <a:r>
              <a:rPr lang="zh-CN" altLang="en-US">
                <a:solidFill>
                  <a:srgbClr val="060607"/>
                </a:solidFill>
                <a:highlight>
                  <a:srgbClr val="FFFFFF"/>
                </a:highlight>
                <a:latin typeface="-apple-system"/>
              </a:rPr>
              <a:t>界面进行接口调用和测试</a:t>
            </a:r>
            <a:r>
              <a:rPr lang="zh-CN" altLang="en-US"/>
              <a:t>。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系统接口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12E5FB-5849-C66D-732A-110487737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07" y="2241551"/>
            <a:ext cx="10427494" cy="4041963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176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5A7CE547-0EFE-92C9-DC3F-E2C323BA12B5}"/>
              </a:ext>
            </a:extLst>
          </p:cNvPr>
          <p:cNvSpPr txBox="1">
            <a:spLocks/>
          </p:cNvSpPr>
          <p:nvPr/>
        </p:nvSpPr>
        <p:spPr>
          <a:xfrm>
            <a:off x="4322781" y="1574800"/>
            <a:ext cx="6503381" cy="33121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若依常用功能？</a:t>
            </a: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权限控制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数据字典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定时任务</a:t>
            </a: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表单构建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代码生成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73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0F3F5E-085E-8872-7C27-0C03AD7DBA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1"/>
            <a:ext cx="10749598" cy="5020905"/>
          </a:xfrm>
        </p:spPr>
        <p:txBody>
          <a:bodyPr/>
          <a:lstStyle/>
          <a:p>
            <a:r>
              <a:rPr lang="en-US" altLang="zh-CN"/>
              <a:t>RuoYi-Vue</a:t>
            </a:r>
            <a:r>
              <a:rPr lang="zh-CN" altLang="en-US"/>
              <a:t>版本，采用了</a:t>
            </a:r>
            <a:r>
              <a:rPr lang="zh-CN" altLang="en-US" dirty="0"/>
              <a:t>前后端分离的单体架构设计</a:t>
            </a:r>
            <a:r>
              <a:rPr lang="zh-CN" altLang="en-US"/>
              <a:t>：</a:t>
            </a:r>
            <a:endParaRPr lang="en-US" altLang="zh-CN"/>
          </a:p>
          <a:p>
            <a:r>
              <a:rPr lang="zh-CN" altLang="en-US">
                <a:latin typeface="+mn-lt"/>
                <a:ea typeface="+mn-ea"/>
              </a:rPr>
              <a:t>软件环境：</a:t>
            </a:r>
            <a:r>
              <a:rPr lang="en-US" altLang="zh-CN">
                <a:latin typeface="+mn-lt"/>
                <a:ea typeface="+mn-ea"/>
              </a:rPr>
              <a:t>JDK</a:t>
            </a:r>
            <a:r>
              <a:rPr lang="zh-CN" altLang="en-US">
                <a:latin typeface="+mn-lt"/>
                <a:ea typeface="+mn-ea"/>
              </a:rPr>
              <a:t>、</a:t>
            </a:r>
            <a:r>
              <a:rPr lang="en-US" altLang="zh-CN">
                <a:latin typeface="+mn-lt"/>
                <a:ea typeface="+mn-ea"/>
              </a:rPr>
              <a:t>MySQL</a:t>
            </a:r>
            <a:r>
              <a:rPr lang="zh-CN" altLang="en-US" dirty="0"/>
              <a:t> 、</a:t>
            </a:r>
            <a:r>
              <a:rPr lang="en-US" altLang="zh-CN" dirty="0"/>
              <a:t>Redis </a:t>
            </a:r>
            <a:r>
              <a:rPr lang="zh-CN" altLang="en-US">
                <a:latin typeface="+mn-lt"/>
                <a:ea typeface="+mn-ea"/>
              </a:rPr>
              <a:t>、</a:t>
            </a:r>
            <a:r>
              <a:rPr lang="en-US" altLang="zh-CN">
                <a:latin typeface="+mn-lt"/>
                <a:ea typeface="+mn-ea"/>
              </a:rPr>
              <a:t>Maven</a:t>
            </a:r>
            <a:r>
              <a:rPr lang="zh-CN" altLang="en-US">
                <a:latin typeface="+mn-lt"/>
                <a:ea typeface="+mn-ea"/>
              </a:rPr>
              <a:t>、</a:t>
            </a:r>
            <a:r>
              <a:rPr lang="en-US" altLang="zh-CN">
                <a:latin typeface="+mn-lt"/>
                <a:ea typeface="+mn-ea"/>
              </a:rPr>
              <a:t>Node</a:t>
            </a:r>
          </a:p>
          <a:p>
            <a:r>
              <a:rPr lang="zh-CN" altLang="en-US">
                <a:latin typeface="+mn-lt"/>
                <a:ea typeface="+mn-ea"/>
              </a:rPr>
              <a:t>技术选型：</a:t>
            </a:r>
            <a:r>
              <a:rPr lang="en-US" altLang="zh-CN">
                <a:latin typeface="+mn-lt"/>
                <a:ea typeface="+mn-ea"/>
              </a:rPr>
              <a:t>Spring Boot</a:t>
            </a:r>
            <a:r>
              <a:rPr lang="zh-CN" altLang="en-US">
                <a:latin typeface="+mn-lt"/>
                <a:ea typeface="+mn-ea"/>
              </a:rPr>
              <a:t>、</a:t>
            </a:r>
            <a:r>
              <a:rPr lang="en-US" altLang="zh-CN">
                <a:latin typeface="+mn-lt"/>
                <a:ea typeface="+mn-ea"/>
              </a:rPr>
              <a:t>Spring Security</a:t>
            </a:r>
            <a:r>
              <a:rPr lang="zh-CN" altLang="en-US">
                <a:latin typeface="+mn-lt"/>
                <a:ea typeface="+mn-ea"/>
              </a:rPr>
              <a:t>、</a:t>
            </a:r>
            <a:r>
              <a:rPr lang="en-US" altLang="zh-CN">
                <a:latin typeface="+mn-lt"/>
                <a:ea typeface="+mn-ea"/>
              </a:rPr>
              <a:t>MyBatis</a:t>
            </a:r>
            <a:r>
              <a:rPr lang="zh-CN" altLang="en-US">
                <a:latin typeface="+mn-lt"/>
                <a:ea typeface="+mn-ea"/>
              </a:rPr>
              <a:t>、</a:t>
            </a:r>
            <a:r>
              <a:rPr lang="en-US" altLang="zh-CN">
                <a:latin typeface="+mn-lt"/>
                <a:ea typeface="+mn-ea"/>
              </a:rPr>
              <a:t>Jwt</a:t>
            </a:r>
            <a:r>
              <a:rPr lang="zh-CN" altLang="en-US">
                <a:latin typeface="+mn-lt"/>
                <a:ea typeface="+mn-ea"/>
              </a:rPr>
              <a:t>、</a:t>
            </a:r>
            <a:r>
              <a:rPr lang="en-US" altLang="zh-CN">
                <a:latin typeface="+mn-lt"/>
                <a:ea typeface="+mn-ea"/>
              </a:rPr>
              <a:t>Vue3</a:t>
            </a:r>
            <a:r>
              <a:rPr lang="zh-CN" altLang="en-US">
                <a:latin typeface="+mn-lt"/>
                <a:ea typeface="+mn-ea"/>
              </a:rPr>
              <a:t>、</a:t>
            </a:r>
            <a:r>
              <a:rPr lang="en-US" altLang="zh-CN">
                <a:latin typeface="+mn-lt"/>
                <a:ea typeface="+mn-ea"/>
              </a:rPr>
              <a:t>Element-Plus</a:t>
            </a:r>
          </a:p>
          <a:p>
            <a:r>
              <a:rPr lang="zh-CN" altLang="en-US">
                <a:latin typeface="+mn-lt"/>
                <a:ea typeface="+mn-ea"/>
              </a:rPr>
              <a:t>官方地址：</a:t>
            </a:r>
            <a:r>
              <a:rPr lang="en-US" altLang="zh-CN">
                <a:latin typeface="+mn-lt"/>
                <a:ea typeface="+mn-ea"/>
                <a:hlinkClick r:id="rId2"/>
              </a:rPr>
              <a:t>https://gitee.com/y_project/RuoYi-Vue</a:t>
            </a:r>
            <a:endParaRPr lang="en-US" altLang="zh-CN">
              <a:latin typeface="+mn-lt"/>
              <a:ea typeface="+mn-ea"/>
            </a:endParaRPr>
          </a:p>
          <a:p>
            <a:r>
              <a:rPr lang="zh-CN" altLang="en-US">
                <a:latin typeface="+mn-lt"/>
                <a:ea typeface="+mn-ea"/>
              </a:rPr>
              <a:t>扩展地址：</a:t>
            </a:r>
            <a:r>
              <a:rPr lang="en-US" altLang="zh-CN">
                <a:latin typeface="+mn-lt"/>
                <a:ea typeface="+mn-ea"/>
                <a:hlinkClick r:id="rId3"/>
              </a:rPr>
              <a:t>https://gitee.com/ys-gitee/RuoYi-Vue3</a:t>
            </a:r>
            <a:endParaRPr lang="en-US" altLang="zh-CN">
              <a:latin typeface="+mn-lt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A68337C-9A76-3360-4A63-63630665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RuoYi-Vue</a:t>
            </a:r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01D9394-28B1-7429-DFBF-2815ACF5E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3694"/>
              </p:ext>
            </p:extLst>
          </p:nvPr>
        </p:nvGraphicFramePr>
        <p:xfrm>
          <a:off x="766762" y="3908743"/>
          <a:ext cx="5329237" cy="25873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44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90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官方推荐</a:t>
                      </a:r>
                      <a:endParaRPr lang="zh-CN" altLang="en-US" sz="1600" dirty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课程版本</a:t>
                      </a:r>
                      <a:endParaRPr lang="zh-CN" altLang="en-US" sz="1600" dirty="0"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T="45721" marB="45721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B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680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JDK &gt;= 1.8</a:t>
                      </a:r>
                      <a:endParaRPr lang="en-US" altLang="zh-CN" sz="1400" b="0" kern="120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25996" marR="25996" marT="25996" marB="25996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altLang="zh-CN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JDK 11</a:t>
                      </a:r>
                      <a:endParaRPr lang="zh-CN" altLang="en-US" sz="1400" b="0" kern="120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25996" marR="25996" marT="25996" marB="2599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680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Mysql &gt;= 5.7.0</a:t>
                      </a:r>
                      <a:endParaRPr lang="en-US" altLang="zh-CN" sz="1400" b="0" kern="120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Fira Code" panose="020B0809050000020004" pitchFamily="49" charset="0"/>
                        <a:cs typeface="阿里巴巴普惠体" panose="00020600040101010101" pitchFamily="18" charset="-122"/>
                      </a:endParaRPr>
                    </a:p>
                  </a:txBody>
                  <a:tcPr marL="25996" marR="25996" marT="25996" marB="25996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altLang="zh-CN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MySQL 8</a:t>
                      </a:r>
                      <a:endParaRPr lang="zh-CN" altLang="en-US" sz="1400" b="0" kern="120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25996" marR="25996" marT="25996" marB="2599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47632"/>
                  </a:ext>
                </a:extLst>
              </a:tr>
              <a:tr h="442680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Redis &gt;= 3.0</a:t>
                      </a:r>
                    </a:p>
                  </a:txBody>
                  <a:tcPr marL="25996" marR="25996" marT="25996" marB="25996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altLang="zh-CN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Redis 5</a:t>
                      </a:r>
                      <a:r>
                        <a:rPr lang="zh-CN" altLang="en-US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</a:t>
                      </a:r>
                      <a:r>
                        <a:rPr lang="en-US" altLang="zh-CN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Win</a:t>
                      </a:r>
                      <a:r>
                        <a:rPr lang="zh-CN" altLang="en-US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 marL="25996" marR="25996" marT="25996" marB="2599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771539"/>
                  </a:ext>
                </a:extLst>
              </a:tr>
              <a:tr h="442680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Maven &gt;= 3.0</a:t>
                      </a:r>
                    </a:p>
                  </a:txBody>
                  <a:tcPr marL="25996" marR="25996" marT="25996" marB="25996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altLang="zh-CN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Maven 3.6</a:t>
                      </a:r>
                      <a:endParaRPr lang="zh-CN" altLang="en-US" sz="1400" b="0" kern="1200">
                        <a:solidFill>
                          <a:schemeClr val="tx1"/>
                        </a:solidFill>
                        <a:latin typeface="Fira Code" panose="020B08090500000200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25996" marR="25996" marT="25996" marB="2599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680"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Node &gt;= 12 </a:t>
                      </a:r>
                    </a:p>
                  </a:txBody>
                  <a:tcPr marL="25996" marR="25996" marT="25996" marB="25996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t" latinLnBrk="0" hangingPunct="1"/>
                      <a:r>
                        <a:rPr lang="en-US" altLang="zh-CN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Node 16</a:t>
                      </a:r>
                      <a:r>
                        <a:rPr lang="zh-CN" altLang="en-US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</a:t>
                      </a:r>
                      <a:r>
                        <a:rPr lang="en-US" altLang="zh-CN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Fira Code" panose="020B0809050000020004" pitchFamily="49" charset="0"/>
                          <a:cs typeface="阿里巴巴普惠体" panose="00020600040101010101" pitchFamily="18" charset="-122"/>
                        </a:rPr>
                        <a:t>Vue3</a:t>
                      </a:r>
                      <a:r>
                        <a:rPr lang="zh-CN" altLang="en-US" sz="1400" b="0" kern="1200">
                          <a:solidFill>
                            <a:schemeClr val="tx1"/>
                          </a:solidFill>
                          <a:latin typeface="Fira Code" panose="020B08090500000200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 marL="25996" marR="25996" marT="25996" marB="25996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E2B8">
                        <a:alpha val="2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73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1BEF665-E6EA-4481-E238-D1280CF6A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1258" y="1259634"/>
            <a:ext cx="5973761" cy="3691031"/>
          </a:xfrm>
        </p:spPr>
        <p:txBody>
          <a:bodyPr/>
          <a:lstStyle/>
          <a:p>
            <a:r>
              <a:rPr lang="zh-CN" altLang="en-US"/>
              <a:t>若依搭建</a:t>
            </a:r>
            <a:endParaRPr lang="en-US" altLang="zh-CN"/>
          </a:p>
          <a:p>
            <a:r>
              <a:rPr lang="zh-CN" altLang="en-US"/>
              <a:t>入门案例</a:t>
            </a:r>
            <a:endParaRPr lang="en-US" altLang="zh-CN"/>
          </a:p>
          <a:p>
            <a:r>
              <a:rPr lang="zh-CN" altLang="en-US"/>
              <a:t>功能详解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项目结构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源码阅读</a:t>
            </a:r>
            <a:endParaRPr lang="en-US" altLang="zh-CN"/>
          </a:p>
          <a:p>
            <a:r>
              <a:rPr lang="zh-CN" altLang="en-US"/>
              <a:t>二次开发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423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项目结构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C1A27-FDA8-026A-A823-56BAF801A3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后端部分</a:t>
            </a:r>
            <a:endParaRPr lang="en-US" altLang="zh-CN"/>
          </a:p>
          <a:p>
            <a:r>
              <a:rPr lang="zh-CN" altLang="en-US"/>
              <a:t>前端部分</a:t>
            </a:r>
            <a:endParaRPr lang="en-US" altLang="zh-CN"/>
          </a:p>
          <a:p>
            <a:r>
              <a:rPr lang="zh-CN" altLang="en-US"/>
              <a:t>表结构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27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6AD8FE-EDCB-A09D-A666-103A2693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96899"/>
            <a:ext cx="3366522" cy="237781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FCD8BE32-CF70-E334-5E6C-719C779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91B3B4-88A9-B8D1-4D94-7E783083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1736724"/>
            <a:ext cx="3256040" cy="417671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9EAC244-E341-A77F-0BED-8EDFC5D7C2B2}"/>
              </a:ext>
            </a:extLst>
          </p:cNvPr>
          <p:cNvSpPr/>
          <p:nvPr/>
        </p:nvSpPr>
        <p:spPr>
          <a:xfrm>
            <a:off x="803275" y="3142780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1ACC62-D33E-7C25-7ADB-546DD5DFF8E6}"/>
              </a:ext>
            </a:extLst>
          </p:cNvPr>
          <p:cNvSpPr txBox="1"/>
          <p:nvPr/>
        </p:nvSpPr>
        <p:spPr>
          <a:xfrm>
            <a:off x="4059315" y="3140273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后台服务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A142B26-7CCE-264B-2385-F32C589A6E4A}"/>
              </a:ext>
            </a:extLst>
          </p:cNvPr>
          <p:cNvSpPr/>
          <p:nvPr/>
        </p:nvSpPr>
        <p:spPr>
          <a:xfrm>
            <a:off x="803275" y="3503908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FEEAD0-8A4F-6D43-711E-17FCBD2288B9}"/>
              </a:ext>
            </a:extLst>
          </p:cNvPr>
          <p:cNvSpPr txBox="1"/>
          <p:nvPr/>
        </p:nvSpPr>
        <p:spPr>
          <a:xfrm>
            <a:off x="4059315" y="3456930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通用工具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F84273-A451-F531-25B0-937C7FA7615D}"/>
              </a:ext>
            </a:extLst>
          </p:cNvPr>
          <p:cNvSpPr/>
          <p:nvPr/>
        </p:nvSpPr>
        <p:spPr>
          <a:xfrm>
            <a:off x="6096000" y="4037262"/>
            <a:ext cx="3366514" cy="17577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E7654BB-60B9-12F4-24E4-82477EC766DF}"/>
              </a:ext>
            </a:extLst>
          </p:cNvPr>
          <p:cNvSpPr txBox="1"/>
          <p:nvPr/>
        </p:nvSpPr>
        <p:spPr>
          <a:xfrm>
            <a:off x="9568528" y="3986714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通用功能的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controller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FF76A9-E365-5A44-9418-94DC00943082}"/>
              </a:ext>
            </a:extLst>
          </p:cNvPr>
          <p:cNvSpPr/>
          <p:nvPr/>
        </p:nvSpPr>
        <p:spPr>
          <a:xfrm>
            <a:off x="6096001" y="4291839"/>
            <a:ext cx="3366520" cy="43932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F78ED21-5E2A-4596-2F9B-4E626EA0156D}"/>
              </a:ext>
            </a:extLst>
          </p:cNvPr>
          <p:cNvSpPr txBox="1"/>
          <p:nvPr/>
        </p:nvSpPr>
        <p:spPr>
          <a:xfrm>
            <a:off x="9568528" y="4342642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项目启动类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89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/>
      <p:bldP spid="22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CD8BE32-CF70-E334-5E6C-719C779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91B3B4-88A9-B8D1-4D94-7E783083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1736724"/>
            <a:ext cx="3256040" cy="417671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1ACC62-D33E-7C25-7ADB-546DD5DFF8E6}"/>
              </a:ext>
            </a:extLst>
          </p:cNvPr>
          <p:cNvSpPr txBox="1"/>
          <p:nvPr/>
        </p:nvSpPr>
        <p:spPr>
          <a:xfrm>
            <a:off x="4059315" y="3140273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后台服务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FEEAD0-8A4F-6D43-711E-17FCBD2288B9}"/>
              </a:ext>
            </a:extLst>
          </p:cNvPr>
          <p:cNvSpPr txBox="1"/>
          <p:nvPr/>
        </p:nvSpPr>
        <p:spPr>
          <a:xfrm>
            <a:off x="4059315" y="3456930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通用工具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07D537-937B-9481-7D76-1961532F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6724"/>
            <a:ext cx="3438525" cy="417671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7399AF-29D3-2B0B-A906-EDBF75E33AE0}"/>
              </a:ext>
            </a:extLst>
          </p:cNvPr>
          <p:cNvSpPr txBox="1"/>
          <p:nvPr/>
        </p:nvSpPr>
        <p:spPr>
          <a:xfrm>
            <a:off x="9529445" y="3175053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自定义注解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CC948-B510-9120-C96D-5141789C1008}"/>
              </a:ext>
            </a:extLst>
          </p:cNvPr>
          <p:cNvSpPr/>
          <p:nvPr/>
        </p:nvSpPr>
        <p:spPr>
          <a:xfrm>
            <a:off x="803275" y="3142780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4F6A59-17D7-512A-2BAF-42722BF311E9}"/>
              </a:ext>
            </a:extLst>
          </p:cNvPr>
          <p:cNvSpPr/>
          <p:nvPr/>
        </p:nvSpPr>
        <p:spPr>
          <a:xfrm>
            <a:off x="803275" y="3503908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32087A9-4A61-676D-BA3E-4D2FE39B5D33}"/>
              </a:ext>
            </a:extLst>
          </p:cNvPr>
          <p:cNvSpPr txBox="1"/>
          <p:nvPr/>
        </p:nvSpPr>
        <p:spPr>
          <a:xfrm>
            <a:off x="9534525" y="3501880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全局配置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3CCF881-99BA-A4A7-762C-0A9224C3F235}"/>
              </a:ext>
            </a:extLst>
          </p:cNvPr>
          <p:cNvSpPr txBox="1"/>
          <p:nvPr/>
        </p:nvSpPr>
        <p:spPr>
          <a:xfrm>
            <a:off x="9534525" y="3815217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通用常量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AE0A916-42A3-D3EC-1604-E9AE9563CD09}"/>
              </a:ext>
            </a:extLst>
          </p:cNvPr>
          <p:cNvSpPr/>
          <p:nvPr/>
        </p:nvSpPr>
        <p:spPr>
          <a:xfrm>
            <a:off x="6102453" y="4149216"/>
            <a:ext cx="3438525" cy="2376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592E10-206A-00AA-9A28-475348D8B800}"/>
              </a:ext>
            </a:extLst>
          </p:cNvPr>
          <p:cNvSpPr txBox="1"/>
          <p:nvPr/>
        </p:nvSpPr>
        <p:spPr>
          <a:xfrm>
            <a:off x="9534525" y="4123876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核心控制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A427D5-0418-9E43-76DA-2C109A98E368}"/>
              </a:ext>
            </a:extLst>
          </p:cNvPr>
          <p:cNvSpPr txBox="1"/>
          <p:nvPr/>
        </p:nvSpPr>
        <p:spPr>
          <a:xfrm>
            <a:off x="9534525" y="4422128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通用枚举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CC69440-4215-28C3-6E24-CE80FCCA6B41}"/>
              </a:ext>
            </a:extLst>
          </p:cNvPr>
          <p:cNvSpPr/>
          <p:nvPr/>
        </p:nvSpPr>
        <p:spPr>
          <a:xfrm>
            <a:off x="6097230" y="4763536"/>
            <a:ext cx="3438525" cy="2376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37ED1D2-0F0C-3CD7-390C-5FA9B1654B49}"/>
              </a:ext>
            </a:extLst>
          </p:cNvPr>
          <p:cNvSpPr txBox="1"/>
          <p:nvPr/>
        </p:nvSpPr>
        <p:spPr>
          <a:xfrm>
            <a:off x="9534525" y="4743868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通用异常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BBD77BD-7739-9280-2044-573E5BB6DA35}"/>
              </a:ext>
            </a:extLst>
          </p:cNvPr>
          <p:cNvSpPr txBox="1"/>
          <p:nvPr/>
        </p:nvSpPr>
        <p:spPr>
          <a:xfrm>
            <a:off x="9534525" y="5030065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过滤器处理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A9DFDB7-DB31-B0D1-4AEB-0BE353CA5DAD}"/>
              </a:ext>
            </a:extLst>
          </p:cNvPr>
          <p:cNvSpPr/>
          <p:nvPr/>
        </p:nvSpPr>
        <p:spPr>
          <a:xfrm>
            <a:off x="6101532" y="5354996"/>
            <a:ext cx="3438525" cy="2376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6D43ACA-7146-8D88-9087-A0AE489DB965}"/>
              </a:ext>
            </a:extLst>
          </p:cNvPr>
          <p:cNvSpPr txBox="1"/>
          <p:nvPr/>
        </p:nvSpPr>
        <p:spPr>
          <a:xfrm>
            <a:off x="9534525" y="5334372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通用工具类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79A3B8B-D75A-E2DE-78B1-2913C1113AE7}"/>
              </a:ext>
            </a:extLst>
          </p:cNvPr>
          <p:cNvSpPr txBox="1"/>
          <p:nvPr/>
        </p:nvSpPr>
        <p:spPr>
          <a:xfrm>
            <a:off x="9524365" y="5607467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自定义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xss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校验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284A384-6292-2652-87FD-8273BB583CDC}"/>
              </a:ext>
            </a:extLst>
          </p:cNvPr>
          <p:cNvSpPr/>
          <p:nvPr/>
        </p:nvSpPr>
        <p:spPr>
          <a:xfrm>
            <a:off x="818332" y="3848008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6134053-7CA4-F0C3-B9FF-CEC2AF76E8CB}"/>
              </a:ext>
            </a:extLst>
          </p:cNvPr>
          <p:cNvSpPr txBox="1"/>
          <p:nvPr/>
        </p:nvSpPr>
        <p:spPr>
          <a:xfrm>
            <a:off x="4060800" y="3801030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框架核心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38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7" grpId="0"/>
      <p:bldP spid="17" grpId="1"/>
      <p:bldP spid="24" grpId="0"/>
      <p:bldP spid="24" grpId="1"/>
      <p:bldP spid="25" grpId="0" animBg="1"/>
      <p:bldP spid="25" grpId="1" animBg="1"/>
      <p:bldP spid="26" grpId="0"/>
      <p:bldP spid="26" grpId="1"/>
      <p:bldP spid="28" grpId="0"/>
      <p:bldP spid="28" grpId="1"/>
      <p:bldP spid="29" grpId="0" animBg="1"/>
      <p:bldP spid="29" grpId="1" animBg="1"/>
      <p:bldP spid="30" grpId="0"/>
      <p:bldP spid="30" grpId="1"/>
      <p:bldP spid="32" grpId="0"/>
      <p:bldP spid="32" grpId="1"/>
      <p:bldP spid="33" grpId="0" animBg="1"/>
      <p:bldP spid="33" grpId="1" animBg="1"/>
      <p:bldP spid="34" grpId="0"/>
      <p:bldP spid="34" grpId="1"/>
      <p:bldP spid="36" grpId="0"/>
      <p:bldP spid="36" grpId="1"/>
      <p:bldP spid="39" grpId="0" animBg="1"/>
      <p:bldP spid="4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2CF4FF7-9DD7-5CE4-4D4E-74D3FFFD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453" y="1749280"/>
            <a:ext cx="3327298" cy="355117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FCD8BE32-CF70-E334-5E6C-719C779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91B3B4-88A9-B8D1-4D94-7E783083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1736724"/>
            <a:ext cx="3256040" cy="417671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1ACC62-D33E-7C25-7ADB-546DD5DFF8E6}"/>
              </a:ext>
            </a:extLst>
          </p:cNvPr>
          <p:cNvSpPr txBox="1"/>
          <p:nvPr/>
        </p:nvSpPr>
        <p:spPr>
          <a:xfrm>
            <a:off x="4059315" y="3140273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后台服务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FEEAD0-8A4F-6D43-711E-17FCBD2288B9}"/>
              </a:ext>
            </a:extLst>
          </p:cNvPr>
          <p:cNvSpPr txBox="1"/>
          <p:nvPr/>
        </p:nvSpPr>
        <p:spPr>
          <a:xfrm>
            <a:off x="4059315" y="3456930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通用工具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7399AF-29D3-2B0B-A906-EDBF75E33AE0}"/>
              </a:ext>
            </a:extLst>
          </p:cNvPr>
          <p:cNvSpPr txBox="1"/>
          <p:nvPr/>
        </p:nvSpPr>
        <p:spPr>
          <a:xfrm>
            <a:off x="9520268" y="3175053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自定义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AOP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CC948-B510-9120-C96D-5141789C1008}"/>
              </a:ext>
            </a:extLst>
          </p:cNvPr>
          <p:cNvSpPr/>
          <p:nvPr/>
        </p:nvSpPr>
        <p:spPr>
          <a:xfrm>
            <a:off x="803275" y="3142780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4F6A59-17D7-512A-2BAF-42722BF311E9}"/>
              </a:ext>
            </a:extLst>
          </p:cNvPr>
          <p:cNvSpPr/>
          <p:nvPr/>
        </p:nvSpPr>
        <p:spPr>
          <a:xfrm>
            <a:off x="803275" y="3503908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FFC07F-4059-CE07-1BD6-B9957AB6BB04}"/>
              </a:ext>
            </a:extLst>
          </p:cNvPr>
          <p:cNvSpPr/>
          <p:nvPr/>
        </p:nvSpPr>
        <p:spPr>
          <a:xfrm>
            <a:off x="6098151" y="3542516"/>
            <a:ext cx="3320845" cy="22946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32087A9-4A61-676D-BA3E-4D2FE39B5D33}"/>
              </a:ext>
            </a:extLst>
          </p:cNvPr>
          <p:cNvSpPr txBox="1"/>
          <p:nvPr/>
        </p:nvSpPr>
        <p:spPr>
          <a:xfrm>
            <a:off x="9520268" y="3501880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系统配置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3CCF881-99BA-A4A7-762C-0A9224C3F235}"/>
              </a:ext>
            </a:extLst>
          </p:cNvPr>
          <p:cNvSpPr txBox="1"/>
          <p:nvPr/>
        </p:nvSpPr>
        <p:spPr>
          <a:xfrm>
            <a:off x="9520268" y="3815217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多数据源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7592E10-206A-00AA-9A28-475348D8B800}"/>
              </a:ext>
            </a:extLst>
          </p:cNvPr>
          <p:cNvSpPr txBox="1"/>
          <p:nvPr/>
        </p:nvSpPr>
        <p:spPr>
          <a:xfrm>
            <a:off x="9520268" y="4123876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拦截器处理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CA427D5-0418-9E43-76DA-2C109A98E368}"/>
              </a:ext>
            </a:extLst>
          </p:cNvPr>
          <p:cNvSpPr txBox="1"/>
          <p:nvPr/>
        </p:nvSpPr>
        <p:spPr>
          <a:xfrm>
            <a:off x="9520268" y="4422128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异步处理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CC69440-4215-28C3-6E24-CE80FCCA6B41}"/>
              </a:ext>
            </a:extLst>
          </p:cNvPr>
          <p:cNvSpPr/>
          <p:nvPr/>
        </p:nvSpPr>
        <p:spPr>
          <a:xfrm>
            <a:off x="6106755" y="4740676"/>
            <a:ext cx="3320845" cy="22946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37ED1D2-0F0C-3CD7-390C-5FA9B1654B49}"/>
              </a:ext>
            </a:extLst>
          </p:cNvPr>
          <p:cNvSpPr txBox="1"/>
          <p:nvPr/>
        </p:nvSpPr>
        <p:spPr>
          <a:xfrm>
            <a:off x="9520268" y="4724818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权限控制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AED0BE-8989-09BD-9455-7E0141B7E7DB}"/>
              </a:ext>
            </a:extLst>
          </p:cNvPr>
          <p:cNvSpPr/>
          <p:nvPr/>
        </p:nvSpPr>
        <p:spPr>
          <a:xfrm>
            <a:off x="6108906" y="5040216"/>
            <a:ext cx="3320845" cy="22946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BBD77BD-7739-9280-2044-573E5BB6DA35}"/>
              </a:ext>
            </a:extLst>
          </p:cNvPr>
          <p:cNvSpPr txBox="1"/>
          <p:nvPr/>
        </p:nvSpPr>
        <p:spPr>
          <a:xfrm>
            <a:off x="9520268" y="5030065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前端控制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284A384-6292-2652-87FD-8273BB583CDC}"/>
              </a:ext>
            </a:extLst>
          </p:cNvPr>
          <p:cNvSpPr/>
          <p:nvPr/>
        </p:nvSpPr>
        <p:spPr>
          <a:xfrm>
            <a:off x="818332" y="3848008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6134053-7CA4-F0C3-B9FF-CEC2AF76E8CB}"/>
              </a:ext>
            </a:extLst>
          </p:cNvPr>
          <p:cNvSpPr txBox="1"/>
          <p:nvPr/>
        </p:nvSpPr>
        <p:spPr>
          <a:xfrm>
            <a:off x="4060800" y="3801030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框架核心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4BBCA9-278A-A522-3934-5AAD19B42A80}"/>
              </a:ext>
            </a:extLst>
          </p:cNvPr>
          <p:cNvSpPr/>
          <p:nvPr/>
        </p:nvSpPr>
        <p:spPr>
          <a:xfrm>
            <a:off x="796823" y="4200585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DB3741-8EF0-5840-E78F-8443E59D93D7}"/>
              </a:ext>
            </a:extLst>
          </p:cNvPr>
          <p:cNvSpPr txBox="1"/>
          <p:nvPr/>
        </p:nvSpPr>
        <p:spPr>
          <a:xfrm>
            <a:off x="4060800" y="4153607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代码生成（可移除）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3E4596-9E93-662F-0438-E68FA5EB226A}"/>
              </a:ext>
            </a:extLst>
          </p:cNvPr>
          <p:cNvSpPr/>
          <p:nvPr/>
        </p:nvSpPr>
        <p:spPr>
          <a:xfrm>
            <a:off x="809728" y="4548834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C08FA9-5563-C02A-027B-C5193C022ACE}"/>
              </a:ext>
            </a:extLst>
          </p:cNvPr>
          <p:cNvSpPr txBox="1"/>
          <p:nvPr/>
        </p:nvSpPr>
        <p:spPr>
          <a:xfrm>
            <a:off x="4060800" y="4501856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定时任务（可移除）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8E9942-C347-E4D4-09D0-80F601B28C07}"/>
              </a:ext>
            </a:extLst>
          </p:cNvPr>
          <p:cNvSpPr/>
          <p:nvPr/>
        </p:nvSpPr>
        <p:spPr>
          <a:xfrm>
            <a:off x="796823" y="4900436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2EE37-E720-5B66-390D-95BFC48579F9}"/>
              </a:ext>
            </a:extLst>
          </p:cNvPr>
          <p:cNvSpPr txBox="1"/>
          <p:nvPr/>
        </p:nvSpPr>
        <p:spPr>
          <a:xfrm>
            <a:off x="4060800" y="4853458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系统模块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6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1" grpId="0" animBg="1"/>
      <p:bldP spid="11" grpId="1" animBg="1"/>
      <p:bldP spid="17" grpId="0"/>
      <p:bldP spid="17" grpId="1"/>
      <p:bldP spid="24" grpId="0"/>
      <p:bldP spid="24" grpId="1"/>
      <p:bldP spid="26" grpId="0"/>
      <p:bldP spid="26" grpId="1"/>
      <p:bldP spid="28" grpId="0"/>
      <p:bldP spid="28" grpId="1"/>
      <p:bldP spid="29" grpId="0" animBg="1"/>
      <p:bldP spid="29" grpId="1" animBg="1"/>
      <p:bldP spid="30" grpId="0"/>
      <p:bldP spid="30" grpId="1"/>
      <p:bldP spid="31" grpId="0" animBg="1"/>
      <p:bldP spid="31" grpId="1" animBg="1"/>
      <p:bldP spid="32" grpId="0"/>
      <p:bldP spid="32" grpId="1"/>
      <p:bldP spid="8" grpId="0" animBg="1"/>
      <p:bldP spid="13" grpId="0"/>
      <p:bldP spid="15" grpId="0" animBg="1"/>
      <p:bldP spid="18" grpId="0"/>
      <p:bldP spid="19" grpId="0" animBg="1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69E8F5-BFE2-22F7-7053-756ECA894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05"/>
          <a:stretch/>
        </p:blipFill>
        <p:spPr>
          <a:xfrm>
            <a:off x="6115516" y="1731971"/>
            <a:ext cx="3335196" cy="252923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FCD8BE32-CF70-E334-5E6C-719C779D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后端结构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91B3B4-88A9-B8D1-4D94-7E783083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1736724"/>
            <a:ext cx="3256040" cy="417671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1ACC62-D33E-7C25-7ADB-546DD5DFF8E6}"/>
              </a:ext>
            </a:extLst>
          </p:cNvPr>
          <p:cNvSpPr txBox="1"/>
          <p:nvPr/>
        </p:nvSpPr>
        <p:spPr>
          <a:xfrm>
            <a:off x="4059315" y="3140273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后台服务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FEEAD0-8A4F-6D43-711E-17FCBD2288B9}"/>
              </a:ext>
            </a:extLst>
          </p:cNvPr>
          <p:cNvSpPr txBox="1"/>
          <p:nvPr/>
        </p:nvSpPr>
        <p:spPr>
          <a:xfrm>
            <a:off x="4059315" y="3456930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通用工具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3D110B-23AE-3D33-9452-21042DEE373C}"/>
              </a:ext>
            </a:extLst>
          </p:cNvPr>
          <p:cNvSpPr/>
          <p:nvPr/>
        </p:nvSpPr>
        <p:spPr>
          <a:xfrm>
            <a:off x="6129867" y="3327291"/>
            <a:ext cx="3320845" cy="22946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3CC948-B510-9120-C96D-5141789C1008}"/>
              </a:ext>
            </a:extLst>
          </p:cNvPr>
          <p:cNvSpPr/>
          <p:nvPr/>
        </p:nvSpPr>
        <p:spPr>
          <a:xfrm>
            <a:off x="803275" y="3142780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4F6A59-17D7-512A-2BAF-42722BF311E9}"/>
              </a:ext>
            </a:extLst>
          </p:cNvPr>
          <p:cNvSpPr/>
          <p:nvPr/>
        </p:nvSpPr>
        <p:spPr>
          <a:xfrm>
            <a:off x="803275" y="3503908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9FFC07F-4059-CE07-1BD6-B9957AB6BB04}"/>
              </a:ext>
            </a:extLst>
          </p:cNvPr>
          <p:cNvSpPr/>
          <p:nvPr/>
        </p:nvSpPr>
        <p:spPr>
          <a:xfrm>
            <a:off x="6132018" y="3626831"/>
            <a:ext cx="3320845" cy="22946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3DE53B9-E61F-A5A2-74A4-ECBDAA7BF25D}"/>
              </a:ext>
            </a:extLst>
          </p:cNvPr>
          <p:cNvSpPr/>
          <p:nvPr/>
        </p:nvSpPr>
        <p:spPr>
          <a:xfrm>
            <a:off x="6134169" y="3926371"/>
            <a:ext cx="3320845" cy="229468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284A384-6292-2652-87FD-8273BB583CDC}"/>
              </a:ext>
            </a:extLst>
          </p:cNvPr>
          <p:cNvSpPr/>
          <p:nvPr/>
        </p:nvSpPr>
        <p:spPr>
          <a:xfrm>
            <a:off x="818332" y="3848008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6134053-7CA4-F0C3-B9FF-CEC2AF76E8CB}"/>
              </a:ext>
            </a:extLst>
          </p:cNvPr>
          <p:cNvSpPr txBox="1"/>
          <p:nvPr/>
        </p:nvSpPr>
        <p:spPr>
          <a:xfrm>
            <a:off x="4060800" y="3801030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框架核心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4BBCA9-278A-A522-3934-5AAD19B42A80}"/>
              </a:ext>
            </a:extLst>
          </p:cNvPr>
          <p:cNvSpPr/>
          <p:nvPr/>
        </p:nvSpPr>
        <p:spPr>
          <a:xfrm>
            <a:off x="796823" y="4200585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DB3741-8EF0-5840-E78F-8443E59D93D7}"/>
              </a:ext>
            </a:extLst>
          </p:cNvPr>
          <p:cNvSpPr txBox="1"/>
          <p:nvPr/>
        </p:nvSpPr>
        <p:spPr>
          <a:xfrm>
            <a:off x="4061888" y="4153607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代码生成（可移除）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E3E4596-9E93-662F-0438-E68FA5EB226A}"/>
              </a:ext>
            </a:extLst>
          </p:cNvPr>
          <p:cNvSpPr/>
          <p:nvPr/>
        </p:nvSpPr>
        <p:spPr>
          <a:xfrm>
            <a:off x="809728" y="4548834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C08FA9-5563-C02A-027B-C5193C022ACE}"/>
              </a:ext>
            </a:extLst>
          </p:cNvPr>
          <p:cNvSpPr txBox="1"/>
          <p:nvPr/>
        </p:nvSpPr>
        <p:spPr>
          <a:xfrm>
            <a:off x="4061888" y="4501856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定时任务（可移除）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8E9942-C347-E4D4-09D0-80F601B28C07}"/>
              </a:ext>
            </a:extLst>
          </p:cNvPr>
          <p:cNvSpPr/>
          <p:nvPr/>
        </p:nvSpPr>
        <p:spPr>
          <a:xfrm>
            <a:off x="796823" y="4900436"/>
            <a:ext cx="3256040" cy="2376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C2EE37-E720-5B66-390D-95BFC48579F9}"/>
              </a:ext>
            </a:extLst>
          </p:cNvPr>
          <p:cNvSpPr txBox="1"/>
          <p:nvPr/>
        </p:nvSpPr>
        <p:spPr>
          <a:xfrm>
            <a:off x="4060800" y="4853458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系统模块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8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A5FF922-BBC8-F647-7CF7-2C9F13451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项目中的配置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0498B5-B391-3D4A-813B-D54FB225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38" y="1736725"/>
            <a:ext cx="3724214" cy="420166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75EF0CE-8641-3782-CC21-300F6E067CA4}"/>
              </a:ext>
            </a:extLst>
          </p:cNvPr>
          <p:cNvSpPr/>
          <p:nvPr/>
        </p:nvSpPr>
        <p:spPr>
          <a:xfrm>
            <a:off x="766763" y="3485211"/>
            <a:ext cx="3724214" cy="2880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5588D7-AECC-1EFC-FA41-1D7932958995}"/>
              </a:ext>
            </a:extLst>
          </p:cNvPr>
          <p:cNvSpPr txBox="1"/>
          <p:nvPr/>
        </p:nvSpPr>
        <p:spPr>
          <a:xfrm>
            <a:off x="4526210" y="3485211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国际化处理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E3E7E8-2098-9F3D-6627-5FFCB88D1D3B}"/>
              </a:ext>
            </a:extLst>
          </p:cNvPr>
          <p:cNvSpPr/>
          <p:nvPr/>
        </p:nvSpPr>
        <p:spPr>
          <a:xfrm>
            <a:off x="778338" y="3836765"/>
            <a:ext cx="3724214" cy="2880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C7BE32B-7AE1-77AE-FF33-E1B320D1932C}"/>
              </a:ext>
            </a:extLst>
          </p:cNvPr>
          <p:cNvSpPr txBox="1"/>
          <p:nvPr/>
        </p:nvSpPr>
        <p:spPr>
          <a:xfrm>
            <a:off x="4526210" y="3837560"/>
            <a:ext cx="497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项目的元信息（</a:t>
            </a:r>
            <a:r>
              <a:rPr lang="zh-CN" altLang="en-US" sz="1400" i="1"/>
              <a:t>描述数据的数据</a:t>
            </a:r>
            <a:r>
              <a:rPr lang="zh-CN" altLang="en-US" sz="1400"/>
              <a:t>），无需修改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E4ACA0-A260-8252-0D2A-31AF0F7BC1AC}"/>
              </a:ext>
            </a:extLst>
          </p:cNvPr>
          <p:cNvSpPr/>
          <p:nvPr/>
        </p:nvSpPr>
        <p:spPr>
          <a:xfrm>
            <a:off x="789913" y="4179900"/>
            <a:ext cx="3724214" cy="2880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FDB613-76C0-E7EC-F4BC-DCFF58E61A86}"/>
              </a:ext>
            </a:extLst>
          </p:cNvPr>
          <p:cNvSpPr txBox="1"/>
          <p:nvPr/>
        </p:nvSpPr>
        <p:spPr>
          <a:xfrm>
            <a:off x="4526210" y="4179900"/>
            <a:ext cx="2395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mybatis</a:t>
            </a:r>
            <a:r>
              <a:rPr lang="zh-CN" altLang="en-US" sz="1400"/>
              <a:t>相关的配置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912373-2B84-6733-41D8-AE9C0132C101}"/>
              </a:ext>
            </a:extLst>
          </p:cNvPr>
          <p:cNvSpPr/>
          <p:nvPr/>
        </p:nvSpPr>
        <p:spPr>
          <a:xfrm>
            <a:off x="789913" y="4528361"/>
            <a:ext cx="3724214" cy="288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6A944B9-A8DE-78B1-A017-043C49561F28}"/>
              </a:ext>
            </a:extLst>
          </p:cNvPr>
          <p:cNvSpPr txBox="1"/>
          <p:nvPr/>
        </p:nvSpPr>
        <p:spPr>
          <a:xfrm>
            <a:off x="4526210" y="4528361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项目中的核心配置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E39968-88F1-03FB-21D9-46610867E495}"/>
              </a:ext>
            </a:extLst>
          </p:cNvPr>
          <p:cNvSpPr/>
          <p:nvPr/>
        </p:nvSpPr>
        <p:spPr>
          <a:xfrm>
            <a:off x="766763" y="4874082"/>
            <a:ext cx="3724214" cy="2880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7595F79-A468-F937-C758-AACE162351A8}"/>
              </a:ext>
            </a:extLst>
          </p:cNvPr>
          <p:cNvSpPr txBox="1"/>
          <p:nvPr/>
        </p:nvSpPr>
        <p:spPr>
          <a:xfrm>
            <a:off x="4526210" y="4874082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数据库连接配置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7B1994-1D79-657A-0801-5CBA75FF9786}"/>
              </a:ext>
            </a:extLst>
          </p:cNvPr>
          <p:cNvSpPr/>
          <p:nvPr/>
        </p:nvSpPr>
        <p:spPr>
          <a:xfrm>
            <a:off x="778338" y="5222263"/>
            <a:ext cx="3724214" cy="2880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3A9AC5-FE11-2017-686B-AE405F64AA69}"/>
              </a:ext>
            </a:extLst>
          </p:cNvPr>
          <p:cNvSpPr txBox="1"/>
          <p:nvPr/>
        </p:nvSpPr>
        <p:spPr>
          <a:xfrm>
            <a:off x="4526210" y="5223058"/>
            <a:ext cx="4386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项目启动，控制台打印显图案信息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DC2F9C1-8FF4-2953-2651-3EFA48E5D5ED}"/>
              </a:ext>
            </a:extLst>
          </p:cNvPr>
          <p:cNvSpPr/>
          <p:nvPr/>
        </p:nvSpPr>
        <p:spPr>
          <a:xfrm>
            <a:off x="789913" y="5583212"/>
            <a:ext cx="3724214" cy="28800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5E3190-4D79-1AAA-3527-C26072243405}"/>
              </a:ext>
            </a:extLst>
          </p:cNvPr>
          <p:cNvSpPr txBox="1"/>
          <p:nvPr/>
        </p:nvSpPr>
        <p:spPr>
          <a:xfrm>
            <a:off x="4526210" y="5583212"/>
            <a:ext cx="2036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日志相关配置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80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6" grpId="0" animBg="1"/>
      <p:bldP spid="17" grpId="0"/>
      <p:bldP spid="18" grpId="0" animBg="1"/>
      <p:bldP spid="19" grpId="0"/>
      <p:bldP spid="20" grpId="0" animBg="1"/>
      <p:bldP spid="20" grpId="1" animBg="1"/>
      <p:bldP spid="21" grpId="0"/>
      <p:bldP spid="21" grpId="1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5F77F86-F7AB-FB38-7209-0825B62B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77" y="2211631"/>
            <a:ext cx="2564753" cy="56679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4982ADC8-6E04-3882-577A-123212AC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模块依赖关系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8623A2-513A-A051-21DB-73894A69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50" y="2963681"/>
            <a:ext cx="2040467" cy="5951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E94854-7858-CF76-3896-D6B552B79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513" y="2894231"/>
            <a:ext cx="2380544" cy="6093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9012FB-A877-42BC-793C-30DF9AC4B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777" y="3721428"/>
            <a:ext cx="2019212" cy="4676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8FDD62-E92C-DAF7-B3D9-5EE178656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309" y="2224196"/>
            <a:ext cx="2061722" cy="5384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B936482-6F54-DD25-A7F0-0F9354E41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435" y="2232751"/>
            <a:ext cx="2295525" cy="517202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09B7B8F9-B1CB-1913-74C8-D9D80BCB4B88}"/>
              </a:ext>
            </a:extLst>
          </p:cNvPr>
          <p:cNvGrpSpPr/>
          <p:nvPr/>
        </p:nvGrpSpPr>
        <p:grpSpPr>
          <a:xfrm>
            <a:off x="2758217" y="2495029"/>
            <a:ext cx="903560" cy="1460203"/>
            <a:chOff x="2758217" y="2495029"/>
            <a:chExt cx="903560" cy="1460203"/>
          </a:xfrm>
        </p:grpSpPr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6723271F-5974-34B6-3255-6590390E80D8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2758217" y="2495029"/>
              <a:ext cx="903560" cy="7662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F489EE54-E603-C16B-988B-BE95CD2A374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758217" y="3261249"/>
              <a:ext cx="903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>
              <a:extLst>
                <a:ext uri="{FF2B5EF4-FFF2-40B4-BE49-F238E27FC236}">
                  <a16:creationId xmlns:a16="http://schemas.microsoft.com/office/drawing/2014/main" id="{9C43CCB4-FD77-3628-A3F8-D82A124C9645}"/>
                </a:ext>
              </a:extLst>
            </p:cNvPr>
            <p:cNvCxnSpPr>
              <a:stCxn id="7" idx="3"/>
              <a:endCxn id="13" idx="1"/>
            </p:cNvCxnSpPr>
            <p:nvPr/>
          </p:nvCxnSpPr>
          <p:spPr>
            <a:xfrm>
              <a:off x="2758217" y="3261249"/>
              <a:ext cx="903560" cy="6939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B37BD8B5-B31B-B148-DE83-9F3339E347A3}"/>
              </a:ext>
            </a:extLst>
          </p:cNvPr>
          <p:cNvCxnSpPr>
            <a:stCxn id="9" idx="3"/>
            <a:endCxn id="15" idx="1"/>
          </p:cNvCxnSpPr>
          <p:nvPr/>
        </p:nvCxnSpPr>
        <p:spPr>
          <a:xfrm flipV="1">
            <a:off x="6226530" y="2493425"/>
            <a:ext cx="429779" cy="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0100916-3F83-AF15-B919-BE4AD2C0DA67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 flipV="1">
            <a:off x="8718031" y="2491352"/>
            <a:ext cx="426404" cy="2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211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5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4FD719A0-AE9D-3C6B-0CE7-2BD5DF842B00}"/>
              </a:ext>
            </a:extLst>
          </p:cNvPr>
          <p:cNvSpPr txBox="1">
            <a:spLocks/>
          </p:cNvSpPr>
          <p:nvPr/>
        </p:nvSpPr>
        <p:spPr>
          <a:xfrm>
            <a:off x="4322781" y="1574800"/>
            <a:ext cx="3034805" cy="57284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后端项目模块作用？</a:t>
            </a:r>
          </a:p>
        </p:txBody>
      </p:sp>
      <p:sp>
        <p:nvSpPr>
          <p:cNvPr id="41" name="文本占位符 3">
            <a:extLst>
              <a:ext uri="{FF2B5EF4-FFF2-40B4-BE49-F238E27FC236}">
                <a16:creationId xmlns:a16="http://schemas.microsoft.com/office/drawing/2014/main" id="{A39C2A43-AC21-C0CE-E8F8-CDA27B278D31}"/>
              </a:ext>
            </a:extLst>
          </p:cNvPr>
          <p:cNvSpPr txBox="1">
            <a:spLocks/>
          </p:cNvSpPr>
          <p:nvPr/>
        </p:nvSpPr>
        <p:spPr>
          <a:xfrm>
            <a:off x="4322781" y="2147649"/>
            <a:ext cx="3507692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ruoyi-admin</a:t>
            </a:r>
            <a:endParaRPr lang="zh-CN" altLang="en-US"/>
          </a:p>
        </p:txBody>
      </p:sp>
      <p:sp>
        <p:nvSpPr>
          <p:cNvPr id="42" name="文本占位符 3">
            <a:extLst>
              <a:ext uri="{FF2B5EF4-FFF2-40B4-BE49-F238E27FC236}">
                <a16:creationId xmlns:a16="http://schemas.microsoft.com/office/drawing/2014/main" id="{56297C9E-489F-6D83-4796-CE984BC3B2ED}"/>
              </a:ext>
            </a:extLst>
          </p:cNvPr>
          <p:cNvSpPr txBox="1">
            <a:spLocks/>
          </p:cNvSpPr>
          <p:nvPr/>
        </p:nvSpPr>
        <p:spPr>
          <a:xfrm>
            <a:off x="4322781" y="2569816"/>
            <a:ext cx="3743332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ruoyi-common</a:t>
            </a:r>
            <a:endParaRPr lang="zh-CN" altLang="en-US"/>
          </a:p>
        </p:txBody>
      </p:sp>
      <p:sp>
        <p:nvSpPr>
          <p:cNvPr id="43" name="文本占位符 3">
            <a:extLst>
              <a:ext uri="{FF2B5EF4-FFF2-40B4-BE49-F238E27FC236}">
                <a16:creationId xmlns:a16="http://schemas.microsoft.com/office/drawing/2014/main" id="{FA37D4CF-2D55-2F65-96E8-15024A9A82BE}"/>
              </a:ext>
            </a:extLst>
          </p:cNvPr>
          <p:cNvSpPr txBox="1">
            <a:spLocks/>
          </p:cNvSpPr>
          <p:nvPr/>
        </p:nvSpPr>
        <p:spPr>
          <a:xfrm>
            <a:off x="4322781" y="2991983"/>
            <a:ext cx="3946914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ruoyi-framework</a:t>
            </a:r>
            <a:endParaRPr lang="zh-CN" altLang="en-US"/>
          </a:p>
        </p:txBody>
      </p:sp>
      <p:sp>
        <p:nvSpPr>
          <p:cNvPr id="44" name="文本占位符 3">
            <a:extLst>
              <a:ext uri="{FF2B5EF4-FFF2-40B4-BE49-F238E27FC236}">
                <a16:creationId xmlns:a16="http://schemas.microsoft.com/office/drawing/2014/main" id="{6041955D-90FC-E2A2-A7FC-AE17D98E4066}"/>
              </a:ext>
            </a:extLst>
          </p:cNvPr>
          <p:cNvSpPr txBox="1">
            <a:spLocks/>
          </p:cNvSpPr>
          <p:nvPr/>
        </p:nvSpPr>
        <p:spPr>
          <a:xfrm>
            <a:off x="4322781" y="3414150"/>
            <a:ext cx="3853940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ruoyi-generator</a:t>
            </a:r>
            <a:endParaRPr lang="zh-CN" altLang="en-US"/>
          </a:p>
        </p:txBody>
      </p:sp>
      <p:sp>
        <p:nvSpPr>
          <p:cNvPr id="45" name="文本占位符 3">
            <a:extLst>
              <a:ext uri="{FF2B5EF4-FFF2-40B4-BE49-F238E27FC236}">
                <a16:creationId xmlns:a16="http://schemas.microsoft.com/office/drawing/2014/main" id="{A0F64180-B63A-9481-34B4-5ECEC948F645}"/>
              </a:ext>
            </a:extLst>
          </p:cNvPr>
          <p:cNvSpPr txBox="1">
            <a:spLocks/>
          </p:cNvSpPr>
          <p:nvPr/>
        </p:nvSpPr>
        <p:spPr>
          <a:xfrm>
            <a:off x="4322781" y="3836317"/>
            <a:ext cx="3514104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ruoyi-quartz</a:t>
            </a:r>
            <a:endParaRPr lang="zh-CN" altLang="en-US"/>
          </a:p>
        </p:txBody>
      </p:sp>
      <p:sp>
        <p:nvSpPr>
          <p:cNvPr id="46" name="文本占位符 3">
            <a:extLst>
              <a:ext uri="{FF2B5EF4-FFF2-40B4-BE49-F238E27FC236}">
                <a16:creationId xmlns:a16="http://schemas.microsoft.com/office/drawing/2014/main" id="{4F7CC16A-37B4-0F9A-D200-C8AA8E5D2C23}"/>
              </a:ext>
            </a:extLst>
          </p:cNvPr>
          <p:cNvSpPr txBox="1">
            <a:spLocks/>
          </p:cNvSpPr>
          <p:nvPr/>
        </p:nvSpPr>
        <p:spPr>
          <a:xfrm>
            <a:off x="4322781" y="4258484"/>
            <a:ext cx="3562194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533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ruoyi-system</a:t>
            </a:r>
            <a:endParaRPr lang="zh-CN" altLang="en-US"/>
          </a:p>
        </p:txBody>
      </p:sp>
      <p:sp>
        <p:nvSpPr>
          <p:cNvPr id="47" name="文本占位符 3">
            <a:extLst>
              <a:ext uri="{FF2B5EF4-FFF2-40B4-BE49-F238E27FC236}">
                <a16:creationId xmlns:a16="http://schemas.microsoft.com/office/drawing/2014/main" id="{FB51CE95-D33A-EF68-E948-A5A16B805E0C}"/>
              </a:ext>
            </a:extLst>
          </p:cNvPr>
          <p:cNvSpPr txBox="1">
            <a:spLocks/>
          </p:cNvSpPr>
          <p:nvPr/>
        </p:nvSpPr>
        <p:spPr>
          <a:xfrm>
            <a:off x="6251487" y="2147649"/>
            <a:ext cx="3507692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（后台服务）</a:t>
            </a:r>
            <a:endParaRPr lang="zh-CN" altLang="en-US"/>
          </a:p>
        </p:txBody>
      </p:sp>
      <p:sp>
        <p:nvSpPr>
          <p:cNvPr id="48" name="文本占位符 3">
            <a:extLst>
              <a:ext uri="{FF2B5EF4-FFF2-40B4-BE49-F238E27FC236}">
                <a16:creationId xmlns:a16="http://schemas.microsoft.com/office/drawing/2014/main" id="{75CDA80F-A4C5-9EE2-14C0-1DED6A044F7C}"/>
              </a:ext>
            </a:extLst>
          </p:cNvPr>
          <p:cNvSpPr txBox="1">
            <a:spLocks/>
          </p:cNvSpPr>
          <p:nvPr/>
        </p:nvSpPr>
        <p:spPr>
          <a:xfrm>
            <a:off x="6251487" y="2569816"/>
            <a:ext cx="3743332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（通用工具）</a:t>
            </a:r>
            <a:endParaRPr lang="zh-CN" altLang="en-US"/>
          </a:p>
        </p:txBody>
      </p:sp>
      <p:sp>
        <p:nvSpPr>
          <p:cNvPr id="49" name="文本占位符 3">
            <a:extLst>
              <a:ext uri="{FF2B5EF4-FFF2-40B4-BE49-F238E27FC236}">
                <a16:creationId xmlns:a16="http://schemas.microsoft.com/office/drawing/2014/main" id="{AD211664-92D0-34B2-3CD6-80C9C35DE15A}"/>
              </a:ext>
            </a:extLst>
          </p:cNvPr>
          <p:cNvSpPr txBox="1">
            <a:spLocks/>
          </p:cNvSpPr>
          <p:nvPr/>
        </p:nvSpPr>
        <p:spPr>
          <a:xfrm>
            <a:off x="6251487" y="2991983"/>
            <a:ext cx="3946914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（框架核心）</a:t>
            </a:r>
            <a:endParaRPr lang="zh-CN" altLang="en-US"/>
          </a:p>
        </p:txBody>
      </p:sp>
      <p:sp>
        <p:nvSpPr>
          <p:cNvPr id="50" name="文本占位符 3">
            <a:extLst>
              <a:ext uri="{FF2B5EF4-FFF2-40B4-BE49-F238E27FC236}">
                <a16:creationId xmlns:a16="http://schemas.microsoft.com/office/drawing/2014/main" id="{D7934E66-EA1F-A703-9FCA-EBFCE360C1AA}"/>
              </a:ext>
            </a:extLst>
          </p:cNvPr>
          <p:cNvSpPr txBox="1">
            <a:spLocks/>
          </p:cNvSpPr>
          <p:nvPr/>
        </p:nvSpPr>
        <p:spPr>
          <a:xfrm>
            <a:off x="6251487" y="3414150"/>
            <a:ext cx="3853940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（代码生成）</a:t>
            </a:r>
            <a:endParaRPr lang="zh-CN" altLang="en-US"/>
          </a:p>
        </p:txBody>
      </p:sp>
      <p:sp>
        <p:nvSpPr>
          <p:cNvPr id="51" name="文本占位符 3">
            <a:extLst>
              <a:ext uri="{FF2B5EF4-FFF2-40B4-BE49-F238E27FC236}">
                <a16:creationId xmlns:a16="http://schemas.microsoft.com/office/drawing/2014/main" id="{127BEE89-E113-695D-A0DF-57539231230A}"/>
              </a:ext>
            </a:extLst>
          </p:cNvPr>
          <p:cNvSpPr txBox="1">
            <a:spLocks/>
          </p:cNvSpPr>
          <p:nvPr/>
        </p:nvSpPr>
        <p:spPr>
          <a:xfrm>
            <a:off x="6251487" y="3836317"/>
            <a:ext cx="3514104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（定时任务）</a:t>
            </a:r>
            <a:endParaRPr lang="zh-CN" altLang="en-US"/>
          </a:p>
        </p:txBody>
      </p:sp>
      <p:sp>
        <p:nvSpPr>
          <p:cNvPr id="52" name="文本占位符 3">
            <a:extLst>
              <a:ext uri="{FF2B5EF4-FFF2-40B4-BE49-F238E27FC236}">
                <a16:creationId xmlns:a16="http://schemas.microsoft.com/office/drawing/2014/main" id="{EAAC5F97-FBE4-8029-8F7F-81396F5D7061}"/>
              </a:ext>
            </a:extLst>
          </p:cNvPr>
          <p:cNvSpPr txBox="1">
            <a:spLocks/>
          </p:cNvSpPr>
          <p:nvPr/>
        </p:nvSpPr>
        <p:spPr>
          <a:xfrm>
            <a:off x="6251487" y="4258484"/>
            <a:ext cx="3562194" cy="42216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（系统模块）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49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项目结构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C1A27-FDA8-026A-A823-56BAF801A3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后端部分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前端部分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表结构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80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FE5E3A-423E-D093-CB74-F95F3990E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747" y="1700213"/>
            <a:ext cx="6057900" cy="28017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BF45C3-29FB-FE1F-B279-86F905DEA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搭建后端项目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40C5042-44D8-4E9A-9CB6-EA546F10D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2320" y="1624523"/>
            <a:ext cx="7640084" cy="1596198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>
                <a:latin typeface="+mn-lt"/>
                <a:ea typeface="+mn-ea"/>
              </a:rPr>
              <a:t>Git</a:t>
            </a:r>
            <a:r>
              <a:rPr lang="zh-CN" altLang="en-US">
                <a:latin typeface="+mn-lt"/>
                <a:ea typeface="+mn-ea"/>
              </a:rPr>
              <a:t>克隆并初始化项目</a:t>
            </a:r>
            <a:endParaRPr lang="en-US" altLang="zh-CN">
              <a:latin typeface="+mn-lt"/>
              <a:ea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MySQL</a:t>
            </a:r>
            <a:r>
              <a:rPr lang="zh-CN" altLang="en-US"/>
              <a:t>导入与配置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启动</a:t>
            </a:r>
            <a:r>
              <a:rPr lang="en-US" altLang="zh-CN"/>
              <a:t>Redis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208498E-ABAE-842D-52A1-23E380410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43" y="2127326"/>
            <a:ext cx="538538" cy="5385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053BC0D-0473-EBD9-0600-715AD7B1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038" y="2628804"/>
            <a:ext cx="6057900" cy="394121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3901F7F-895B-B9E2-76FA-0A1A3D1F8512}"/>
              </a:ext>
            </a:extLst>
          </p:cNvPr>
          <p:cNvSpPr/>
          <p:nvPr/>
        </p:nvSpPr>
        <p:spPr>
          <a:xfrm>
            <a:off x="6505813" y="3243649"/>
            <a:ext cx="2045970" cy="20058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FDED16-7598-E86E-28E1-CD12E5F51AA8}"/>
              </a:ext>
            </a:extLst>
          </p:cNvPr>
          <p:cNvSpPr/>
          <p:nvPr/>
        </p:nvSpPr>
        <p:spPr>
          <a:xfrm>
            <a:off x="6515973" y="3528129"/>
            <a:ext cx="2045970" cy="200585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7BB0297-4786-DB72-D74E-6DB6B901C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43" y="6339693"/>
            <a:ext cx="538538" cy="53853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5DD61DC-2152-D7D0-7E30-7F5CBE8D8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250" y="1682276"/>
            <a:ext cx="7124520" cy="434920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967DBDF-B918-2029-BB04-41292AF28B5D}"/>
              </a:ext>
            </a:extLst>
          </p:cNvPr>
          <p:cNvGrpSpPr/>
          <p:nvPr/>
        </p:nvGrpSpPr>
        <p:grpSpPr>
          <a:xfrm>
            <a:off x="3653747" y="1709838"/>
            <a:ext cx="2815229" cy="3240000"/>
            <a:chOff x="3551045" y="1682922"/>
            <a:chExt cx="2815229" cy="31852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0736CDB-DFAF-70F8-F290-DF648A9B1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1045" y="1682922"/>
              <a:ext cx="2815229" cy="3185272"/>
            </a:xfrm>
            <a:prstGeom prst="rect">
              <a:avLst/>
            </a:prstGeom>
            <a:ln>
              <a:solidFill>
                <a:schemeClr val="accent1"/>
              </a:solidFill>
              <a:prstDash val="dash"/>
            </a:ln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A65B261-5EAF-33C1-7DD9-6FE6A7F212A8}"/>
                </a:ext>
              </a:extLst>
            </p:cNvPr>
            <p:cNvSpPr/>
            <p:nvPr/>
          </p:nvSpPr>
          <p:spPr>
            <a:xfrm>
              <a:off x="4090220" y="4388730"/>
              <a:ext cx="1518100" cy="458790"/>
            </a:xfrm>
            <a:prstGeom prst="rect">
              <a:avLst/>
            </a:prstGeom>
            <a:noFill/>
            <a:ln>
              <a:solidFill>
                <a:srgbClr val="B600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1B03C12-73D1-1905-C61A-318B8A978C40}"/>
              </a:ext>
            </a:extLst>
          </p:cNvPr>
          <p:cNvGrpSpPr/>
          <p:nvPr/>
        </p:nvGrpSpPr>
        <p:grpSpPr>
          <a:xfrm>
            <a:off x="6771473" y="1676375"/>
            <a:ext cx="3240000" cy="3240000"/>
            <a:chOff x="6812184" y="1702666"/>
            <a:chExt cx="3517761" cy="301265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F5C596B-BB8E-BDCB-46FA-C1554EE278B9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2184" y="1702666"/>
              <a:ext cx="3517761" cy="3012658"/>
            </a:xfrm>
            <a:prstGeom prst="rect">
              <a:avLst/>
            </a:prstGeom>
            <a:ln>
              <a:solidFill>
                <a:schemeClr val="accent1"/>
              </a:solidFill>
              <a:prstDash val="dash"/>
            </a:ln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5D7DAB8-034B-F031-AC04-F21CD8CC6268}"/>
                </a:ext>
              </a:extLst>
            </p:cNvPr>
            <p:cNvSpPr/>
            <p:nvPr/>
          </p:nvSpPr>
          <p:spPr>
            <a:xfrm>
              <a:off x="7274071" y="2535804"/>
              <a:ext cx="1108205" cy="200585"/>
            </a:xfrm>
            <a:prstGeom prst="rect">
              <a:avLst/>
            </a:prstGeom>
            <a:noFill/>
            <a:ln>
              <a:solidFill>
                <a:srgbClr val="B600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5F571E1-451A-2459-5FE3-4EDEEBFCD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4760" y="1686555"/>
            <a:ext cx="3273425" cy="328695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F982EF-E692-0F4D-0C3B-2BE99E3602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739"/>
          <a:stretch/>
        </p:blipFill>
        <p:spPr>
          <a:xfrm>
            <a:off x="3442445" y="1688638"/>
            <a:ext cx="7625685" cy="3295816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AE05D0D-F8D4-D085-77E5-35AB41EB60E2}"/>
              </a:ext>
            </a:extLst>
          </p:cNvPr>
          <p:cNvSpPr/>
          <p:nvPr/>
        </p:nvSpPr>
        <p:spPr>
          <a:xfrm>
            <a:off x="4429761" y="4429663"/>
            <a:ext cx="1277556" cy="164067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840537-6E15-11BB-94C1-0B1B3F9F5AD4}"/>
              </a:ext>
            </a:extLst>
          </p:cNvPr>
          <p:cNvSpPr/>
          <p:nvPr/>
        </p:nvSpPr>
        <p:spPr>
          <a:xfrm>
            <a:off x="7884159" y="3824366"/>
            <a:ext cx="2631441" cy="646034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635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5" grpId="0" animBg="1"/>
      <p:bldP spid="2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BA88511-0F29-9E5E-2A1D-4069A435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CA29D2-FB8E-A228-9520-4F6782D8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0" y="1736725"/>
            <a:ext cx="3057525" cy="47053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6CD15ED-7677-4597-7036-2C53DBBA37D5}"/>
              </a:ext>
            </a:extLst>
          </p:cNvPr>
          <p:cNvSpPr/>
          <p:nvPr/>
        </p:nvSpPr>
        <p:spPr>
          <a:xfrm>
            <a:off x="761680" y="6134298"/>
            <a:ext cx="3057525" cy="30777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1EE07F-0FB8-F491-102C-CD849F6EBD25}"/>
              </a:ext>
            </a:extLst>
          </p:cNvPr>
          <p:cNvSpPr txBox="1"/>
          <p:nvPr/>
        </p:nvSpPr>
        <p:spPr>
          <a:xfrm>
            <a:off x="3798885" y="6134297"/>
            <a:ext cx="5926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+mn-ea"/>
              </a:rPr>
              <a:t>Vue</a:t>
            </a:r>
            <a:r>
              <a:rPr lang="zh-CN" altLang="en-US" sz="1400">
                <a:latin typeface="+mn-ea"/>
              </a:rPr>
              <a:t>项目的配置信息，如：端口号等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750A42-11D5-69C3-0D66-59436058C1DD}"/>
              </a:ext>
            </a:extLst>
          </p:cNvPr>
          <p:cNvSpPr/>
          <p:nvPr/>
        </p:nvSpPr>
        <p:spPr>
          <a:xfrm>
            <a:off x="766763" y="5362138"/>
            <a:ext cx="3057525" cy="30777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6CB47B-0553-F95B-88D0-B45CCA5607F2}"/>
              </a:ext>
            </a:extLst>
          </p:cNvPr>
          <p:cNvSpPr txBox="1"/>
          <p:nvPr/>
        </p:nvSpPr>
        <p:spPr>
          <a:xfrm>
            <a:off x="3793808" y="5362137"/>
            <a:ext cx="6207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+mn-ea"/>
              </a:rPr>
              <a:t>项目配置文件，包括项目名、版本号、依赖包等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D7A1C6-4DBF-03B6-E5EA-6D46D61C9DA4}"/>
              </a:ext>
            </a:extLst>
          </p:cNvPr>
          <p:cNvSpPr/>
          <p:nvPr/>
        </p:nvSpPr>
        <p:spPr>
          <a:xfrm>
            <a:off x="766763" y="2486858"/>
            <a:ext cx="3057525" cy="30777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C27884-C9A2-3814-22AD-87CD311061A3}"/>
              </a:ext>
            </a:extLst>
          </p:cNvPr>
          <p:cNvSpPr txBox="1"/>
          <p:nvPr/>
        </p:nvSpPr>
        <p:spPr>
          <a:xfrm>
            <a:off x="3803968" y="2486857"/>
            <a:ext cx="524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+mn-ea"/>
              </a:rPr>
              <a:t>第三方依赖库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076B76-DDE4-9955-E8B4-1B9408397741}"/>
              </a:ext>
            </a:extLst>
          </p:cNvPr>
          <p:cNvSpPr/>
          <p:nvPr/>
        </p:nvSpPr>
        <p:spPr>
          <a:xfrm>
            <a:off x="761680" y="3007119"/>
            <a:ext cx="3057525" cy="30777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2A4343-60C5-F5A6-C96E-6435F04005BF}"/>
              </a:ext>
            </a:extLst>
          </p:cNvPr>
          <p:cNvSpPr txBox="1"/>
          <p:nvPr/>
        </p:nvSpPr>
        <p:spPr>
          <a:xfrm>
            <a:off x="3798885" y="3007118"/>
            <a:ext cx="524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+mn-ea"/>
              </a:rPr>
              <a:t>源代码存放目录（以后写代码的文件夹）</a:t>
            </a:r>
          </a:p>
        </p:txBody>
      </p:sp>
    </p:spTree>
    <p:extLst>
      <p:ext uri="{BB962C8B-B14F-4D97-AF65-F5344CB8AC3E}">
        <p14:creationId xmlns:p14="http://schemas.microsoft.com/office/powerpoint/2010/main" val="1180606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6" grpId="0" animBg="1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BA88511-0F29-9E5E-2A1D-4069A435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CA29D2-FB8E-A228-9520-4F6782D8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0" y="1736725"/>
            <a:ext cx="3057525" cy="47053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6CD15ED-7677-4597-7036-2C53DBBA37D5}"/>
              </a:ext>
            </a:extLst>
          </p:cNvPr>
          <p:cNvSpPr/>
          <p:nvPr/>
        </p:nvSpPr>
        <p:spPr>
          <a:xfrm>
            <a:off x="761680" y="6134298"/>
            <a:ext cx="3057525" cy="30777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1EE07F-0FB8-F491-102C-CD849F6EBD25}"/>
              </a:ext>
            </a:extLst>
          </p:cNvPr>
          <p:cNvSpPr txBox="1"/>
          <p:nvPr/>
        </p:nvSpPr>
        <p:spPr>
          <a:xfrm>
            <a:off x="3798885" y="6134297"/>
            <a:ext cx="631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+mn-ea"/>
              </a:rPr>
              <a:t>Vue</a:t>
            </a:r>
            <a:r>
              <a:rPr lang="zh-CN" altLang="en-US" sz="1400">
                <a:latin typeface="+mn-ea"/>
              </a:rPr>
              <a:t>项目的配置信息，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如：端口号等</a:t>
            </a:r>
            <a:endParaRPr lang="zh-CN" altLang="en-US" sz="1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750A42-11D5-69C3-0D66-59436058C1DD}"/>
              </a:ext>
            </a:extLst>
          </p:cNvPr>
          <p:cNvSpPr/>
          <p:nvPr/>
        </p:nvSpPr>
        <p:spPr>
          <a:xfrm>
            <a:off x="766763" y="5362138"/>
            <a:ext cx="3057525" cy="30777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6CB47B-0553-F95B-88D0-B45CCA5607F2}"/>
              </a:ext>
            </a:extLst>
          </p:cNvPr>
          <p:cNvSpPr txBox="1"/>
          <p:nvPr/>
        </p:nvSpPr>
        <p:spPr>
          <a:xfrm>
            <a:off x="3793808" y="5362137"/>
            <a:ext cx="5912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项目配置文件，包括项目名、版本号、依赖包等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D7A1C6-4DBF-03B6-E5EA-6D46D61C9DA4}"/>
              </a:ext>
            </a:extLst>
          </p:cNvPr>
          <p:cNvSpPr/>
          <p:nvPr/>
        </p:nvSpPr>
        <p:spPr>
          <a:xfrm>
            <a:off x="766763" y="2486858"/>
            <a:ext cx="3057525" cy="30777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C27884-C9A2-3814-22AD-87CD311061A3}"/>
              </a:ext>
            </a:extLst>
          </p:cNvPr>
          <p:cNvSpPr txBox="1"/>
          <p:nvPr/>
        </p:nvSpPr>
        <p:spPr>
          <a:xfrm>
            <a:off x="3803968" y="2486857"/>
            <a:ext cx="524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第三方依赖库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076B76-DDE4-9955-E8B4-1B9408397741}"/>
              </a:ext>
            </a:extLst>
          </p:cNvPr>
          <p:cNvSpPr/>
          <p:nvPr/>
        </p:nvSpPr>
        <p:spPr>
          <a:xfrm>
            <a:off x="761680" y="3007119"/>
            <a:ext cx="3057525" cy="307777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2A4343-60C5-F5A6-C96E-6435F04005BF}"/>
              </a:ext>
            </a:extLst>
          </p:cNvPr>
          <p:cNvSpPr txBox="1"/>
          <p:nvPr/>
        </p:nvSpPr>
        <p:spPr>
          <a:xfrm>
            <a:off x="3798885" y="3007118"/>
            <a:ext cx="524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源代码存放目录（以后写代码的文件夹）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E1D449-487F-6267-20DA-F1062DC5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1" y="1418787"/>
            <a:ext cx="2219325" cy="39433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663C860-9399-7858-24FB-045C0299886B}"/>
              </a:ext>
            </a:extLst>
          </p:cNvPr>
          <p:cNvSpPr/>
          <p:nvPr/>
        </p:nvSpPr>
        <p:spPr>
          <a:xfrm>
            <a:off x="7258051" y="1701203"/>
            <a:ext cx="2219325" cy="234774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559394-00AA-6D19-F4FD-7B6D77F5F77B}"/>
              </a:ext>
            </a:extLst>
          </p:cNvPr>
          <p:cNvSpPr txBox="1"/>
          <p:nvPr/>
        </p:nvSpPr>
        <p:spPr>
          <a:xfrm>
            <a:off x="9397366" y="1664701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所有请求（向后端发送的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19D638-4B21-4351-D611-3DDEFE3809C8}"/>
              </a:ext>
            </a:extLst>
          </p:cNvPr>
          <p:cNvSpPr/>
          <p:nvPr/>
        </p:nvSpPr>
        <p:spPr>
          <a:xfrm>
            <a:off x="7258051" y="1983804"/>
            <a:ext cx="2219325" cy="234774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4E0F843-DF32-3DED-321C-3F2295C989EE}"/>
              </a:ext>
            </a:extLst>
          </p:cNvPr>
          <p:cNvSpPr txBox="1"/>
          <p:nvPr/>
        </p:nvSpPr>
        <p:spPr>
          <a:xfrm>
            <a:off x="9397366" y="1947302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静态资源（存放图片、字体</a:t>
            </a: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 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9A7C614-375E-0BBA-9858-78F2346DA108}"/>
              </a:ext>
            </a:extLst>
          </p:cNvPr>
          <p:cNvSpPr/>
          <p:nvPr/>
        </p:nvSpPr>
        <p:spPr>
          <a:xfrm>
            <a:off x="7258051" y="2256969"/>
            <a:ext cx="2219325" cy="234774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61F9611-4162-30CF-4EB0-50BD4FD3F2A4}"/>
              </a:ext>
            </a:extLst>
          </p:cNvPr>
          <p:cNvSpPr txBox="1"/>
          <p:nvPr/>
        </p:nvSpPr>
        <p:spPr>
          <a:xfrm>
            <a:off x="9397366" y="2220467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通用组件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977AD39-351F-C18B-D98E-6F2EBB8274DB}"/>
              </a:ext>
            </a:extLst>
          </p:cNvPr>
          <p:cNvSpPr/>
          <p:nvPr/>
        </p:nvSpPr>
        <p:spPr>
          <a:xfrm>
            <a:off x="7258051" y="3264408"/>
            <a:ext cx="2219325" cy="234774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2F7CA0-6DD6-6D51-FE26-1CF28DE7F5F0}"/>
              </a:ext>
            </a:extLst>
          </p:cNvPr>
          <p:cNvSpPr txBox="1"/>
          <p:nvPr/>
        </p:nvSpPr>
        <p:spPr>
          <a:xfrm>
            <a:off x="9397366" y="3227906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路由（组件跳转）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DF7D5CD-4E10-7E9D-FA4D-9C246C016851}"/>
              </a:ext>
            </a:extLst>
          </p:cNvPr>
          <p:cNvSpPr/>
          <p:nvPr/>
        </p:nvSpPr>
        <p:spPr>
          <a:xfrm>
            <a:off x="7258051" y="4046920"/>
            <a:ext cx="2219325" cy="234774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D79476-D069-29CA-9E1D-261431034BC7}"/>
              </a:ext>
            </a:extLst>
          </p:cNvPr>
          <p:cNvSpPr txBox="1"/>
          <p:nvPr/>
        </p:nvSpPr>
        <p:spPr>
          <a:xfrm>
            <a:off x="9397366" y="4010418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Vue</a:t>
            </a: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组件（页面）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FDEEED-F3DB-4C55-9695-94906ECC8410}"/>
              </a:ext>
            </a:extLst>
          </p:cNvPr>
          <p:cNvSpPr/>
          <p:nvPr/>
        </p:nvSpPr>
        <p:spPr>
          <a:xfrm>
            <a:off x="7263134" y="4318195"/>
            <a:ext cx="2219325" cy="234774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C264D3-0B5B-9D62-E445-21D01CD67512}"/>
              </a:ext>
            </a:extLst>
          </p:cNvPr>
          <p:cNvSpPr txBox="1"/>
          <p:nvPr/>
        </p:nvSpPr>
        <p:spPr>
          <a:xfrm>
            <a:off x="9402449" y="4281693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根组件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FF0659-9626-AAF7-9F74-C180D41C2815}"/>
              </a:ext>
            </a:extLst>
          </p:cNvPr>
          <p:cNvSpPr/>
          <p:nvPr/>
        </p:nvSpPr>
        <p:spPr>
          <a:xfrm>
            <a:off x="7263134" y="4602269"/>
            <a:ext cx="2219325" cy="234774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A1E11A-DA18-5EB0-A96D-B8A455ACFC7A}"/>
              </a:ext>
            </a:extLst>
          </p:cNvPr>
          <p:cNvSpPr txBox="1"/>
          <p:nvPr/>
        </p:nvSpPr>
        <p:spPr>
          <a:xfrm>
            <a:off x="9402449" y="4565767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入口文件（加载组件、 初始化等）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54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/>
      <p:bldP spid="15" grpId="1"/>
      <p:bldP spid="18" grpId="0" animBg="1"/>
      <p:bldP spid="19" grpId="0"/>
      <p:bldP spid="20" grpId="0" animBg="1"/>
      <p:bldP spid="21" grpId="0"/>
      <p:bldP spid="24" grpId="0" animBg="1"/>
      <p:bldP spid="25" grpId="0"/>
      <p:bldP spid="26" grpId="0" animBg="1"/>
      <p:bldP spid="26" grpId="1" animBg="1"/>
      <p:bldP spid="27" grpId="0"/>
      <p:bldP spid="27" grpId="1"/>
      <p:bldP spid="28" grpId="0" animBg="1"/>
      <p:bldP spid="29" grpId="0"/>
      <p:bldP spid="30" grpId="0" animBg="1"/>
      <p:bldP spid="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项目结构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C1A27-FDA8-026A-A823-56BAF801A3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后端部分</a:t>
            </a:r>
            <a:endParaRPr lang="en-US" altLang="zh-CN"/>
          </a:p>
          <a:p>
            <a:r>
              <a:rPr lang="zh-CN" altLang="en-US"/>
              <a:t>前端部分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表结构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13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BA88511-0F29-9E5E-2A1D-4069A435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表结构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8A75143-127C-23C6-17D2-11973811D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633460"/>
              </p:ext>
            </p:extLst>
          </p:nvPr>
        </p:nvGraphicFramePr>
        <p:xfrm>
          <a:off x="766762" y="1519422"/>
          <a:ext cx="6434137" cy="5196372"/>
        </p:xfrm>
        <a:graphic>
          <a:graphicData uri="http://schemas.openxmlformats.org/drawingml/2006/table">
            <a:tbl>
              <a:tblPr/>
              <a:tblGrid>
                <a:gridCol w="2735894">
                  <a:extLst>
                    <a:ext uri="{9D8B030D-6E8A-4147-A177-3AD203B41FA5}">
                      <a16:colId xmlns:a16="http://schemas.microsoft.com/office/drawing/2014/main" val="3313402527"/>
                    </a:ext>
                  </a:extLst>
                </a:gridCol>
                <a:gridCol w="2096007">
                  <a:extLst>
                    <a:ext uri="{9D8B030D-6E8A-4147-A177-3AD203B41FA5}">
                      <a16:colId xmlns:a16="http://schemas.microsoft.com/office/drawing/2014/main" val="1403737907"/>
                    </a:ext>
                  </a:extLst>
                </a:gridCol>
                <a:gridCol w="1602236">
                  <a:extLst>
                    <a:ext uri="{9D8B030D-6E8A-4147-A177-3AD203B41FA5}">
                      <a16:colId xmlns:a16="http://schemas.microsoft.com/office/drawing/2014/main" val="3881366420"/>
                    </a:ext>
                  </a:extLst>
                </a:gridCol>
              </a:tblGrid>
              <a:tr h="298191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1" i="0">
                          <a:solidFill>
                            <a:schemeClr val="tx1"/>
                          </a:solidFill>
                          <a:effectLst/>
                          <a:highlight>
                            <a:srgbClr val="F4B084"/>
                          </a:highlight>
                          <a:latin typeface="+mn-lt"/>
                          <a:ea typeface="+mn-ea"/>
                        </a:rPr>
                        <a:t>表名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1" i="0">
                          <a:solidFill>
                            <a:schemeClr val="tx1"/>
                          </a:solidFill>
                          <a:effectLst/>
                          <a:highlight>
                            <a:srgbClr val="F4B084"/>
                          </a:highlight>
                          <a:latin typeface="+mn-lt"/>
                          <a:ea typeface="+mn-ea"/>
                        </a:rPr>
                        <a:t>说明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1" i="0">
                          <a:solidFill>
                            <a:schemeClr val="tx1"/>
                          </a:solidFill>
                          <a:effectLst/>
                          <a:highlight>
                            <a:srgbClr val="F4B084"/>
                          </a:highlight>
                          <a:latin typeface="+mn-lt"/>
                          <a:ea typeface="+mn-ea"/>
                        </a:rPr>
                        <a:t>关系</a:t>
                      </a:r>
                    </a:p>
                  </a:txBody>
                  <a:tcPr marL="73751" marR="73751" marT="36876" marB="368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794210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ED4A4"/>
                          </a:highlight>
                          <a:latin typeface="+mn-lt"/>
                          <a:ea typeface="+mn-ea"/>
                        </a:rPr>
                        <a:t>gen_table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ED4A4"/>
                          </a:highlight>
                          <a:latin typeface="+mn-lt"/>
                          <a:ea typeface="+mn-ea"/>
                        </a:rPr>
                        <a:t>代码生成业务表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A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ED4A4"/>
                          </a:highlight>
                          <a:latin typeface="+mn-lt"/>
                          <a:ea typeface="+mn-ea"/>
                        </a:rPr>
                        <a:t>代码生成</a:t>
                      </a:r>
                    </a:p>
                  </a:txBody>
                  <a:tcPr marL="73751" marR="73751" marT="36876" marB="368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371250"/>
                  </a:ext>
                </a:extLst>
              </a:tr>
              <a:tr h="276843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ED4A4"/>
                          </a:highlight>
                          <a:latin typeface="+mn-lt"/>
                          <a:ea typeface="+mn-ea"/>
                        </a:rPr>
                        <a:t>gen_table_column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ED4A4"/>
                          </a:highlight>
                          <a:latin typeface="+mn-lt"/>
                          <a:ea typeface="+mn-ea"/>
                        </a:rPr>
                        <a:t>代码生成业务表字段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4A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78283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AF1D1"/>
                          </a:highlight>
                          <a:latin typeface="+mn-lt"/>
                          <a:ea typeface="+mn-ea"/>
                        </a:rPr>
                        <a:t>sys_dict_data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AF1D1"/>
                          </a:highlight>
                          <a:latin typeface="+mn-lt"/>
                          <a:ea typeface="+mn-ea"/>
                        </a:rPr>
                        <a:t>字典数据表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D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AF1D1"/>
                          </a:highlight>
                          <a:latin typeface="+mn-lt"/>
                          <a:ea typeface="+mn-ea"/>
                        </a:rPr>
                        <a:t>数据字典</a:t>
                      </a:r>
                    </a:p>
                  </a:txBody>
                  <a:tcPr marL="73751" marR="73751" marT="36876" marB="368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3464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AF1D1"/>
                          </a:highlight>
                          <a:latin typeface="+mn-lt"/>
                          <a:ea typeface="+mn-ea"/>
                        </a:rPr>
                        <a:t>sys_dict_type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FAF1D1"/>
                          </a:highlight>
                          <a:latin typeface="+mn-lt"/>
                          <a:ea typeface="+mn-ea"/>
                        </a:rPr>
                        <a:t>字典类型表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1D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962881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EF6C6"/>
                          </a:highlight>
                          <a:latin typeface="+mn-lt"/>
                          <a:ea typeface="+mn-ea"/>
                        </a:rPr>
                        <a:t>sys_job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EF6C6"/>
                          </a:highlight>
                          <a:latin typeface="+mn-lt"/>
                          <a:ea typeface="+mn-ea"/>
                        </a:rPr>
                        <a:t>定时任务调度表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C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EF6C6"/>
                          </a:highlight>
                          <a:latin typeface="+mn-lt"/>
                          <a:ea typeface="+mn-ea"/>
                        </a:rPr>
                        <a:t>定时任务</a:t>
                      </a:r>
                    </a:p>
                  </a:txBody>
                  <a:tcPr marL="73751" marR="73751" marT="36876" marB="368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851282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EF6C6"/>
                          </a:highlight>
                          <a:latin typeface="+mn-lt"/>
                          <a:ea typeface="+mn-ea"/>
                        </a:rPr>
                        <a:t>sys_job_log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EF6C6"/>
                          </a:highlight>
                          <a:latin typeface="+mn-lt"/>
                          <a:ea typeface="+mn-ea"/>
                        </a:rPr>
                        <a:t>定时任务调度日志表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6C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84931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D5F6F2"/>
                          </a:highlight>
                          <a:latin typeface="+mn-lt"/>
                          <a:ea typeface="+mn-ea"/>
                        </a:rPr>
                        <a:t>sys_logininfor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D5F6F2"/>
                          </a:highlight>
                          <a:latin typeface="+mn-lt"/>
                          <a:ea typeface="+mn-ea"/>
                        </a:rPr>
                        <a:t>系统访问记录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6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D5F6F2"/>
                          </a:highlight>
                          <a:latin typeface="+mn-lt"/>
                          <a:ea typeface="+mn-ea"/>
                        </a:rPr>
                        <a:t>日志</a:t>
                      </a:r>
                    </a:p>
                  </a:txBody>
                  <a:tcPr marL="73751" marR="73751" marT="36876" marB="368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04393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D5F6F2"/>
                          </a:highlight>
                          <a:latin typeface="+mn-lt"/>
                          <a:ea typeface="+mn-ea"/>
                        </a:rPr>
                        <a:t>sys_oper_log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6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D5F6F2"/>
                          </a:highlight>
                          <a:latin typeface="+mn-lt"/>
                          <a:ea typeface="+mn-ea"/>
                        </a:rPr>
                        <a:t>操作日志记录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F6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237276"/>
                  </a:ext>
                </a:extLst>
              </a:tr>
              <a:tr h="258033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D9F3FD"/>
                          </a:highlight>
                          <a:latin typeface="+mn-lt"/>
                          <a:ea typeface="+mn-ea"/>
                        </a:rPr>
                        <a:t>sys_notice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3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ctr" latinLnBrk="0" hangingPunct="1"/>
                      <a:r>
                        <a:rPr lang="zh-CN" altLang="en-US" sz="1100" b="0" i="0" kern="1200">
                          <a:solidFill>
                            <a:schemeClr val="tx1"/>
                          </a:solidFill>
                          <a:effectLst/>
                          <a:highlight>
                            <a:srgbClr val="D5F6F2"/>
                          </a:highlight>
                          <a:latin typeface="+mn-lt"/>
                          <a:ea typeface="+mn-ea"/>
                          <a:cs typeface="+mn-cs"/>
                        </a:rPr>
                        <a:t>通知公告表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3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ctr" latinLnBrk="0" hangingPunct="1"/>
                      <a:endParaRPr lang="zh-CN" altLang="en-US" sz="1100" b="0" i="0" kern="1200">
                        <a:solidFill>
                          <a:schemeClr val="tx1"/>
                        </a:solidFill>
                        <a:effectLst/>
                        <a:highlight>
                          <a:srgbClr val="D5F6F2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51" marR="73751" marT="36876" marB="368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985169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marL="0" algn="l" defTabSz="1219170" rtl="0" eaLnBrk="1" fontAlgn="ctr" latinLnBrk="0" hangingPunct="1"/>
                      <a:r>
                        <a:rPr lang="en-US" sz="1100" b="0" i="0" kern="1200">
                          <a:solidFill>
                            <a:schemeClr val="tx1"/>
                          </a:solidFill>
                          <a:effectLst/>
                          <a:highlight>
                            <a:srgbClr val="D9F3FD"/>
                          </a:highlight>
                          <a:latin typeface="+mn-lt"/>
                          <a:ea typeface="+mn-ea"/>
                          <a:cs typeface="+mn-cs"/>
                        </a:rPr>
                        <a:t>sys_config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3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ctr" latinLnBrk="0" hangingPunct="1"/>
                      <a:r>
                        <a:rPr lang="zh-CN" altLang="en-US" sz="1100" b="0" i="0" kern="1200">
                          <a:solidFill>
                            <a:schemeClr val="tx1"/>
                          </a:solidFill>
                          <a:effectLst/>
                          <a:highlight>
                            <a:srgbClr val="D9F3FD"/>
                          </a:highlight>
                          <a:latin typeface="+mn-lt"/>
                          <a:ea typeface="+mn-ea"/>
                          <a:cs typeface="+mn-cs"/>
                        </a:rPr>
                        <a:t>参数配置表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3F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170" rtl="0" eaLnBrk="1" fontAlgn="ctr" latinLnBrk="0" hangingPunct="1"/>
                      <a:endParaRPr lang="zh-CN" altLang="en-US" sz="1100" b="0" i="0" kern="1200">
                        <a:solidFill>
                          <a:schemeClr val="tx1"/>
                        </a:solidFill>
                        <a:effectLst/>
                        <a:highlight>
                          <a:srgbClr val="D5F6F2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751" marR="73751" marT="36876" marB="368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3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672815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sys_menu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菜单权限表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权限</a:t>
                      </a:r>
                    </a:p>
                  </a:txBody>
                  <a:tcPr marL="73751" marR="73751" marT="36876" marB="368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21737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sys_dept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部门表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367582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sys_post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岗位信息表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184712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sys_role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角色信息表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6424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sys_role_dept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角色和部门关联表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321340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sys_role_menu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角色和菜单关联表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083815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sys_user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用户信息表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062812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sys_user_post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用户与岗位关联表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85406"/>
                  </a:ext>
                </a:extLst>
              </a:tr>
              <a:tr h="256665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sys_user_role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 b="0" i="0">
                          <a:solidFill>
                            <a:schemeClr val="tx1"/>
                          </a:solidFill>
                          <a:effectLst/>
                          <a:highlight>
                            <a:srgbClr val="E1EAFF"/>
                          </a:highlight>
                          <a:latin typeface="+mn-lt"/>
                          <a:ea typeface="+mn-ea"/>
                        </a:rPr>
                        <a:t>用户和角色关联表</a:t>
                      </a:r>
                    </a:p>
                  </a:txBody>
                  <a:tcPr marL="73751" marR="73751" marT="36876" marB="36876" anchor="ctr">
                    <a:lnL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A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629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24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1BEF665-E6EA-4481-E238-D1280CF6A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1258" y="1259634"/>
            <a:ext cx="5973761" cy="3691031"/>
          </a:xfrm>
        </p:spPr>
        <p:txBody>
          <a:bodyPr/>
          <a:lstStyle/>
          <a:p>
            <a:r>
              <a:rPr lang="zh-CN" altLang="en-US"/>
              <a:t>若依搭建</a:t>
            </a:r>
            <a:endParaRPr lang="en-US" altLang="zh-CN"/>
          </a:p>
          <a:p>
            <a:r>
              <a:rPr lang="zh-CN" altLang="en-US"/>
              <a:t>入门案例</a:t>
            </a:r>
            <a:endParaRPr lang="en-US" altLang="zh-CN"/>
          </a:p>
          <a:p>
            <a:r>
              <a:rPr lang="zh-CN" altLang="en-US"/>
              <a:t>功能详解</a:t>
            </a:r>
            <a:endParaRPr lang="en-US" altLang="zh-CN"/>
          </a:p>
          <a:p>
            <a:r>
              <a:rPr lang="zh-CN" altLang="en-US">
                <a:solidFill>
                  <a:schemeClr val="tx1"/>
                </a:solidFill>
              </a:rPr>
              <a:t>项目结构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源码阅读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二次开发</a:t>
            </a:r>
            <a:endParaRPr lang="en-US" altLang="zh-CN"/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197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源码阅读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C1A27-FDA8-026A-A823-56BAF801A3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前端代码分析</a:t>
            </a:r>
            <a:endParaRPr lang="en-US" altLang="zh-CN"/>
          </a:p>
          <a:p>
            <a:r>
              <a:rPr lang="zh-CN" altLang="en-US"/>
              <a:t>后端代码分析</a:t>
            </a:r>
            <a:endParaRPr lang="en-US" altLang="zh-CN"/>
          </a:p>
          <a:p>
            <a:r>
              <a:rPr lang="zh-CN" altLang="en-US"/>
              <a:t>前后端交互流程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45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api/course/course.js</a:t>
            </a:r>
          </a:p>
          <a:p>
            <a:r>
              <a:rPr lang="en-US" altLang="zh-CN"/>
              <a:t>views/course/course/index.vue</a:t>
            </a:r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前端代码分析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7F50D9-C20F-3CE9-549C-ED8C60C0F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55" y="1700213"/>
            <a:ext cx="3030108" cy="45401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30A854-46B5-2FEA-1BDA-F0516983EAFF}"/>
              </a:ext>
            </a:extLst>
          </p:cNvPr>
          <p:cNvSpPr/>
          <p:nvPr/>
        </p:nvSpPr>
        <p:spPr>
          <a:xfrm>
            <a:off x="4505756" y="3887033"/>
            <a:ext cx="3057525" cy="30777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AB2340-D90C-D1F9-C078-13C93F4E9B69}"/>
              </a:ext>
            </a:extLst>
          </p:cNvPr>
          <p:cNvSpPr/>
          <p:nvPr/>
        </p:nvSpPr>
        <p:spPr>
          <a:xfrm>
            <a:off x="4505755" y="5755780"/>
            <a:ext cx="3057525" cy="30777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2F3F18E8-F93A-5D61-6E85-242ECA796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012" y="2917764"/>
            <a:ext cx="2581275" cy="2105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773A4A-0263-72CA-7B77-25C00FA69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1" y="2973961"/>
            <a:ext cx="8220075" cy="336683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2821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源码阅读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C1A27-FDA8-026A-A823-56BAF801A3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前端代码分析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后端代码分析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前后端交互流程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37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CourseController</a:t>
            </a:r>
          </a:p>
          <a:p>
            <a:r>
              <a:rPr lang="en-US" altLang="zh-CN"/>
              <a:t>ICourseService</a:t>
            </a:r>
            <a:r>
              <a:rPr lang="zh-CN" altLang="en-US"/>
              <a:t>及实现类</a:t>
            </a:r>
            <a:endParaRPr lang="en-US" altLang="zh-CN"/>
          </a:p>
          <a:p>
            <a:r>
              <a:rPr lang="en-US" altLang="zh-CN"/>
              <a:t>CourseMapper</a:t>
            </a:r>
            <a:r>
              <a:rPr lang="zh-CN" altLang="en-US"/>
              <a:t>及映射文件</a:t>
            </a:r>
            <a:endParaRPr lang="en-US" altLang="zh-CN"/>
          </a:p>
          <a:p>
            <a:r>
              <a:rPr lang="en-US" altLang="zh-CN"/>
              <a:t>Course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后端代码分析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7CDFE4-E54E-003D-2E34-9E17DDBE1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63" y="1700213"/>
            <a:ext cx="3087687" cy="490143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D57148-A0F3-AD10-5977-1ACDA517EA48}"/>
              </a:ext>
            </a:extLst>
          </p:cNvPr>
          <p:cNvSpPr/>
          <p:nvPr/>
        </p:nvSpPr>
        <p:spPr>
          <a:xfrm>
            <a:off x="4480405" y="3271046"/>
            <a:ext cx="3077139" cy="23696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166021-CE64-42A3-AD90-F25962913C1A}"/>
              </a:ext>
            </a:extLst>
          </p:cNvPr>
          <p:cNvSpPr/>
          <p:nvPr/>
        </p:nvSpPr>
        <p:spPr>
          <a:xfrm>
            <a:off x="4485485" y="3717192"/>
            <a:ext cx="3077139" cy="23696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502121-27E2-4D54-F7AA-A90B4D7FB4BD}"/>
              </a:ext>
            </a:extLst>
          </p:cNvPr>
          <p:cNvSpPr/>
          <p:nvPr/>
        </p:nvSpPr>
        <p:spPr>
          <a:xfrm>
            <a:off x="4475164" y="4193176"/>
            <a:ext cx="3077139" cy="23696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FEA96E-71C0-6EAB-5941-D39B1D0A4D92}"/>
              </a:ext>
            </a:extLst>
          </p:cNvPr>
          <p:cNvSpPr/>
          <p:nvPr/>
        </p:nvSpPr>
        <p:spPr>
          <a:xfrm>
            <a:off x="4475163" y="4846038"/>
            <a:ext cx="3077139" cy="23696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391D47-25C2-2DA6-2287-535E406DF88E}"/>
              </a:ext>
            </a:extLst>
          </p:cNvPr>
          <p:cNvSpPr/>
          <p:nvPr/>
        </p:nvSpPr>
        <p:spPr>
          <a:xfrm>
            <a:off x="4480242" y="6364686"/>
            <a:ext cx="3077139" cy="236960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BaseController</a:t>
            </a:r>
            <a:r>
              <a:rPr lang="zh-CN" altLang="en-US"/>
              <a:t>：</a:t>
            </a:r>
            <a:r>
              <a:rPr lang="en-US" altLang="zh-CN"/>
              <a:t>web</a:t>
            </a:r>
            <a:r>
              <a:rPr lang="zh-CN" altLang="en-US"/>
              <a:t>层通用数据处理</a:t>
            </a:r>
            <a:endParaRPr lang="en-US" alt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后端代码分析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81BB24A-9AD2-DAD3-E45E-3304DE1A3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46"/>
          <a:stretch/>
        </p:blipFill>
        <p:spPr>
          <a:xfrm>
            <a:off x="4926655" y="1700213"/>
            <a:ext cx="3573463" cy="472653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E211BB1-8C55-8130-E92D-09F126623ADA}"/>
              </a:ext>
            </a:extLst>
          </p:cNvPr>
          <p:cNvSpPr/>
          <p:nvPr/>
        </p:nvSpPr>
        <p:spPr>
          <a:xfrm>
            <a:off x="4926655" y="2203864"/>
            <a:ext cx="3573463" cy="691736"/>
          </a:xfrm>
          <a:prstGeom prst="rect">
            <a:avLst/>
          </a:prstGeom>
          <a:solidFill>
            <a:srgbClr val="FFB8B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D7256A3-A3E6-D07E-74C8-F70DE9B832D8}"/>
              </a:ext>
            </a:extLst>
          </p:cNvPr>
          <p:cNvSpPr/>
          <p:nvPr/>
        </p:nvSpPr>
        <p:spPr>
          <a:xfrm>
            <a:off x="4922203" y="2927048"/>
            <a:ext cx="3573463" cy="2065448"/>
          </a:xfrm>
          <a:prstGeom prst="rect">
            <a:avLst/>
          </a:prstGeom>
          <a:solidFill>
            <a:srgbClr val="FFB8B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C7E347-E620-3D6B-5B37-A1F3395A2391}"/>
              </a:ext>
            </a:extLst>
          </p:cNvPr>
          <p:cNvSpPr/>
          <p:nvPr/>
        </p:nvSpPr>
        <p:spPr>
          <a:xfrm>
            <a:off x="4926654" y="5267898"/>
            <a:ext cx="3573463" cy="965002"/>
          </a:xfrm>
          <a:prstGeom prst="rect">
            <a:avLst/>
          </a:prstGeom>
          <a:solidFill>
            <a:srgbClr val="FFB8B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DE6490-1244-3DCD-5F4F-5C50FB8E18CA}"/>
              </a:ext>
            </a:extLst>
          </p:cNvPr>
          <p:cNvSpPr txBox="1"/>
          <p:nvPr/>
        </p:nvSpPr>
        <p:spPr>
          <a:xfrm>
            <a:off x="8504570" y="2395843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分页相关方法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25530A-D0EF-A4C3-3AAD-652226289EC5}"/>
              </a:ext>
            </a:extLst>
          </p:cNvPr>
          <p:cNvSpPr txBox="1"/>
          <p:nvPr/>
        </p:nvSpPr>
        <p:spPr>
          <a:xfrm>
            <a:off x="8504570" y="3909589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返回相关方法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05D09E-F0D3-DD53-1866-A04F53AE5E5D}"/>
              </a:ext>
            </a:extLst>
          </p:cNvPr>
          <p:cNvSpPr txBox="1"/>
          <p:nvPr/>
        </p:nvSpPr>
        <p:spPr>
          <a:xfrm>
            <a:off x="8504570" y="5526942"/>
            <a:ext cx="2686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登录用户相关方法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962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" grpId="0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40C5042-44D8-4E9A-9CB6-EA546F10D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2320" y="1624523"/>
            <a:ext cx="7640084" cy="1596198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>
                <a:latin typeface="+mn-lt"/>
                <a:ea typeface="+mn-ea"/>
              </a:rPr>
              <a:t>Git</a:t>
            </a:r>
            <a:r>
              <a:rPr lang="zh-CN" altLang="en-US">
                <a:latin typeface="+mn-lt"/>
                <a:ea typeface="+mn-ea"/>
              </a:rPr>
              <a:t>克隆并初始化项目</a:t>
            </a:r>
            <a:endParaRPr lang="en-US" altLang="zh-CN">
              <a:latin typeface="+mn-lt"/>
              <a:ea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MySQL</a:t>
            </a:r>
            <a:r>
              <a:rPr lang="zh-CN" altLang="en-US"/>
              <a:t>导入与配置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启动</a:t>
            </a:r>
            <a:r>
              <a:rPr lang="en-US" altLang="zh-CN"/>
              <a:t>Redis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运行后端项目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6446A80-C2F7-6734-BB0F-BC3E9B2C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64" y="1725540"/>
            <a:ext cx="6124450" cy="342822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A548FDF-5EE9-E6F5-B682-345D6C4A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407" y="1725539"/>
            <a:ext cx="5527072" cy="273212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7EDD7011-34C4-BA12-461E-9E684F0A34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搭建后端项目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8B57E4-A3E2-CF0B-3256-7DAAE6B102DF}"/>
              </a:ext>
            </a:extLst>
          </p:cNvPr>
          <p:cNvSpPr/>
          <p:nvPr/>
        </p:nvSpPr>
        <p:spPr>
          <a:xfrm>
            <a:off x="6944810" y="3622876"/>
            <a:ext cx="1088020" cy="206017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96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1/5)*(#ppt_y-(#ppt_y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BaseController</a:t>
            </a:r>
            <a:r>
              <a:rPr lang="zh-CN" altLang="en-US"/>
              <a:t>：</a:t>
            </a:r>
            <a:r>
              <a:rPr lang="en-US" altLang="zh-CN"/>
              <a:t>web</a:t>
            </a:r>
            <a:r>
              <a:rPr lang="zh-CN" altLang="en-US"/>
              <a:t>层通用数据处理</a:t>
            </a:r>
            <a:endParaRPr lang="en-US" altLang="zh-CN"/>
          </a:p>
          <a:p>
            <a:r>
              <a:rPr lang="en-US" altLang="zh-CN"/>
              <a:t>TableDataInfo</a:t>
            </a:r>
            <a:r>
              <a:rPr lang="zh-CN" altLang="en-US"/>
              <a:t>：表格分页数据对象</a:t>
            </a:r>
          </a:p>
          <a:p>
            <a:endParaRPr lang="en-US" alt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后端代码分析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81BB24A-9AD2-DAD3-E45E-3304DE1A39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46" b="30058"/>
          <a:stretch/>
        </p:blipFill>
        <p:spPr>
          <a:xfrm>
            <a:off x="766763" y="2708807"/>
            <a:ext cx="2445118" cy="226197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D7256A3-A3E6-D07E-74C8-F70DE9B832D8}"/>
              </a:ext>
            </a:extLst>
          </p:cNvPr>
          <p:cNvSpPr/>
          <p:nvPr/>
        </p:nvSpPr>
        <p:spPr>
          <a:xfrm>
            <a:off x="778050" y="3515372"/>
            <a:ext cx="2422544" cy="218285"/>
          </a:xfrm>
          <a:prstGeom prst="rect">
            <a:avLst/>
          </a:prstGeom>
          <a:solidFill>
            <a:srgbClr val="FFB8B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5E41AD-A264-89CF-1F26-9E7479FC0C95}"/>
              </a:ext>
            </a:extLst>
          </p:cNvPr>
          <p:cNvGrpSpPr/>
          <p:nvPr/>
        </p:nvGrpSpPr>
        <p:grpSpPr>
          <a:xfrm>
            <a:off x="3463158" y="2760258"/>
            <a:ext cx="3493608" cy="2159070"/>
            <a:chOff x="4922203" y="5090871"/>
            <a:chExt cx="4400867" cy="1672257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EFF94E3A-FE90-B613-5775-F1A5F0A5F53B}"/>
                </a:ext>
              </a:extLst>
            </p:cNvPr>
            <p:cNvSpPr/>
            <p:nvPr/>
          </p:nvSpPr>
          <p:spPr>
            <a:xfrm>
              <a:off x="4922206" y="5090873"/>
              <a:ext cx="4400864" cy="1672255"/>
            </a:xfrm>
            <a:prstGeom prst="roundRect">
              <a:avLst>
                <a:gd name="adj" fmla="val 36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88000" rIns="0" bIns="0" rtlCol="0" anchor="t"/>
            <a:lstStyle/>
            <a:p>
              <a:endParaRPr lang="en-US" altLang="zh-CN" sz="1400" b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0257C23D-A55F-D34D-E6D7-CA2873DCCCEF}"/>
                </a:ext>
              </a:extLst>
            </p:cNvPr>
            <p:cNvSpPr/>
            <p:nvPr/>
          </p:nvSpPr>
          <p:spPr>
            <a:xfrm>
              <a:off x="4922203" y="5090871"/>
              <a:ext cx="4400864" cy="147057"/>
            </a:xfrm>
            <a:prstGeom prst="round2SameRect">
              <a:avLst>
                <a:gd name="adj1" fmla="val 20154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TableDataInfo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A1D0AF92-04F2-C77B-35BC-BD6A76B038D3}"/>
                </a:ext>
              </a:extLst>
            </p:cNvPr>
            <p:cNvSpPr>
              <a:spLocks/>
            </p:cNvSpPr>
            <p:nvPr/>
          </p:nvSpPr>
          <p:spPr>
            <a:xfrm>
              <a:off x="4954171" y="5129047"/>
              <a:ext cx="45543" cy="55305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D40699-DFEB-61D1-F5A7-8E0D15DE4138}"/>
                </a:ext>
              </a:extLst>
            </p:cNvPr>
            <p:cNvSpPr>
              <a:spLocks/>
            </p:cNvSpPr>
            <p:nvPr/>
          </p:nvSpPr>
          <p:spPr>
            <a:xfrm>
              <a:off x="5109193" y="5130568"/>
              <a:ext cx="45543" cy="55305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F35703-2C5F-BFE4-95E1-F92227C8600F}"/>
                </a:ext>
              </a:extLst>
            </p:cNvPr>
            <p:cNvSpPr/>
            <p:nvPr/>
          </p:nvSpPr>
          <p:spPr>
            <a:xfrm>
              <a:off x="5031682" y="5129047"/>
              <a:ext cx="45543" cy="55305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763D62B-DD22-AA4A-ACBE-6221706BD0D8}"/>
              </a:ext>
            </a:extLst>
          </p:cNvPr>
          <p:cNvSpPr txBox="1"/>
          <p:nvPr/>
        </p:nvSpPr>
        <p:spPr>
          <a:xfrm>
            <a:off x="3506613" y="3075364"/>
            <a:ext cx="422860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TableDataInfo</a:t>
            </a: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ea typeface="JetBrains Mono"/>
              </a:rPr>
              <a:t>{</a:t>
            </a:r>
            <a:endParaRPr kumimoji="0" lang="en-US" altLang="zh-CN" sz="1000" b="0" i="0" u="none" strike="noStrike" cap="none" normalizeH="0" baseline="0">
              <a:ln>
                <a:noFill/>
              </a:ln>
              <a:solidFill>
                <a:srgbClr val="3F9101"/>
              </a:solidFill>
              <a:effectLst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ea typeface="JetBrains Mono"/>
              </a:rPr>
            </a:br>
            <a:br>
              <a:rPr kumimoji="0" lang="zh-CN" altLang="zh-CN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ea typeface="JetBrains Mono"/>
              </a:rPr>
            </a:br>
            <a:r>
              <a:rPr kumimoji="0" lang="zh-CN" altLang="zh-CN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ea typeface="JetBrains Mono"/>
              </a:rPr>
              <a:t>private long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ea typeface="JetBrains Mono"/>
              </a:rPr>
              <a:t>total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  <a:t>;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总记录数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</a:b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  <a:t>    </a:t>
            </a:r>
            <a:br>
              <a:rPr kumimoji="0" lang="zh-CN" altLang="zh-CN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ea typeface="JetBrains Mono"/>
              </a:rPr>
            </a:br>
            <a:r>
              <a:rPr kumimoji="0" lang="zh-CN" altLang="zh-CN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ea typeface="JetBrains Mono"/>
              </a:rPr>
              <a:t>private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List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ea typeface="JetBrains Mono"/>
              </a:rPr>
              <a:t>&lt;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  <a:t>?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F9101"/>
                </a:solidFill>
                <a:effectLst/>
                <a:ea typeface="JetBrains Mono"/>
              </a:rPr>
              <a:t>&gt;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ea typeface="JetBrains Mono"/>
              </a:rPr>
              <a:t>rows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  <a:t>;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列表数据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</a:b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  <a:t>    </a:t>
            </a:r>
            <a:br>
              <a:rPr kumimoji="0" lang="zh-CN" altLang="zh-CN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ea typeface="JetBrains Mono"/>
              </a:rPr>
            </a:br>
            <a:r>
              <a:rPr kumimoji="0" lang="zh-CN" altLang="zh-CN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ea typeface="JetBrains Mono"/>
              </a:rPr>
              <a:t>private int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ea typeface="JetBrains Mono"/>
              </a:rPr>
              <a:t>code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  <a:t>;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消息状态码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</a:br>
            <a:br>
              <a:rPr kumimoji="0" lang="zh-CN" altLang="zh-CN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ea typeface="JetBrains Mono"/>
              </a:rPr>
            </a:br>
            <a:r>
              <a:rPr kumimoji="0" lang="zh-CN" altLang="zh-CN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ea typeface="JetBrains Mono"/>
              </a:rPr>
              <a:t>private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JetBrains Mono"/>
              </a:rPr>
              <a:t>String 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ea typeface="JetBrains Mono"/>
              </a:rPr>
              <a:t>msg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ea typeface="JetBrains Mono"/>
              </a:rPr>
              <a:t>;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消息内容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endParaRPr kumimoji="0" lang="en-US" altLang="zh-CN" sz="1000" b="0" i="0" u="none" strike="noStrike" cap="none" normalizeH="0" baseline="0">
              <a:ln>
                <a:noFill/>
              </a:ln>
              <a:solidFill>
                <a:srgbClr val="080808"/>
              </a:solidFill>
              <a:effectLst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>
                <a:solidFill>
                  <a:srgbClr val="3F9101"/>
                </a:solidFill>
              </a:rPr>
              <a:t>}</a:t>
            </a:r>
            <a:endParaRPr lang="zh-CN" altLang="zh-CN" sz="1000">
              <a:solidFill>
                <a:srgbClr val="3F910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3CC5C11-1893-1858-012C-CB10D4C4A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t="236" r="10544" b="-236"/>
          <a:stretch/>
        </p:blipFill>
        <p:spPr>
          <a:xfrm>
            <a:off x="7274419" y="2105803"/>
            <a:ext cx="3812681" cy="403782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68034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BaseController</a:t>
            </a:r>
            <a:r>
              <a:rPr lang="zh-CN" altLang="en-US"/>
              <a:t>：</a:t>
            </a:r>
            <a:r>
              <a:rPr lang="en-US" altLang="zh-CN"/>
              <a:t>web</a:t>
            </a:r>
            <a:r>
              <a:rPr lang="zh-CN" altLang="en-US"/>
              <a:t>层通用数据处理</a:t>
            </a:r>
            <a:endParaRPr lang="en-US" altLang="zh-CN"/>
          </a:p>
          <a:p>
            <a:r>
              <a:rPr lang="en-US" altLang="zh-CN"/>
              <a:t>TableDataInfo</a:t>
            </a:r>
            <a:r>
              <a:rPr lang="zh-CN" altLang="en-US"/>
              <a:t>：表格分页数据对象</a:t>
            </a:r>
            <a:endParaRPr lang="en-US" altLang="zh-CN"/>
          </a:p>
          <a:p>
            <a:r>
              <a:rPr lang="en-US" altLang="zh-CN"/>
              <a:t>AjaxResult</a:t>
            </a:r>
            <a:r>
              <a:rPr lang="zh-CN" altLang="en-US"/>
              <a:t>：操作消息提醒</a:t>
            </a:r>
          </a:p>
          <a:p>
            <a:endParaRPr lang="en-US" alt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后端代码分析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44F872-F560-5473-AB28-1A097CEA2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46" b="30058"/>
          <a:stretch/>
        </p:blipFill>
        <p:spPr>
          <a:xfrm>
            <a:off x="766763" y="3055484"/>
            <a:ext cx="2445118" cy="226197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E341059-34B7-8E34-1D90-4BD6E35D453E}"/>
              </a:ext>
            </a:extLst>
          </p:cNvPr>
          <p:cNvSpPr/>
          <p:nvPr/>
        </p:nvSpPr>
        <p:spPr>
          <a:xfrm>
            <a:off x="789337" y="4067175"/>
            <a:ext cx="2422544" cy="1250282"/>
          </a:xfrm>
          <a:prstGeom prst="rect">
            <a:avLst/>
          </a:prstGeom>
          <a:solidFill>
            <a:srgbClr val="FFB8B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515036-4A8D-6A80-E19B-0D3CF9CE03FB}"/>
              </a:ext>
            </a:extLst>
          </p:cNvPr>
          <p:cNvGrpSpPr/>
          <p:nvPr/>
        </p:nvGrpSpPr>
        <p:grpSpPr>
          <a:xfrm>
            <a:off x="3426412" y="3105043"/>
            <a:ext cx="4528323" cy="2212414"/>
            <a:chOff x="4922203" y="5090871"/>
            <a:chExt cx="4400867" cy="167225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E560734-C771-7A11-28FA-EBAE36B26614}"/>
                </a:ext>
              </a:extLst>
            </p:cNvPr>
            <p:cNvSpPr/>
            <p:nvPr/>
          </p:nvSpPr>
          <p:spPr>
            <a:xfrm>
              <a:off x="4922206" y="5090873"/>
              <a:ext cx="4400864" cy="1672255"/>
            </a:xfrm>
            <a:prstGeom prst="roundRect">
              <a:avLst>
                <a:gd name="adj" fmla="val 36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88000" rIns="0" bIns="0" rtlCol="0" anchor="t"/>
            <a:lstStyle/>
            <a:p>
              <a:endParaRPr lang="en-US" altLang="zh-CN" sz="1400" b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1C716F96-9846-4192-2222-709924E7EA10}"/>
                </a:ext>
              </a:extLst>
            </p:cNvPr>
            <p:cNvSpPr/>
            <p:nvPr/>
          </p:nvSpPr>
          <p:spPr>
            <a:xfrm>
              <a:off x="4922203" y="5090871"/>
              <a:ext cx="4400864" cy="147057"/>
            </a:xfrm>
            <a:prstGeom prst="round2SameRect">
              <a:avLst>
                <a:gd name="adj1" fmla="val 20154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AjaxResult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1D4B034-AAD0-6ABB-FA1C-59E950A44DE1}"/>
                </a:ext>
              </a:extLst>
            </p:cNvPr>
            <p:cNvSpPr>
              <a:spLocks/>
            </p:cNvSpPr>
            <p:nvPr/>
          </p:nvSpPr>
          <p:spPr>
            <a:xfrm>
              <a:off x="4954171" y="5129047"/>
              <a:ext cx="45543" cy="55305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3B035F2-50FB-F104-5FB2-3F84734DFB94}"/>
                </a:ext>
              </a:extLst>
            </p:cNvPr>
            <p:cNvSpPr>
              <a:spLocks/>
            </p:cNvSpPr>
            <p:nvPr/>
          </p:nvSpPr>
          <p:spPr>
            <a:xfrm>
              <a:off x="5109193" y="5130568"/>
              <a:ext cx="45543" cy="55305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4C73783-97C0-CF0E-A818-60E44FD8141A}"/>
                </a:ext>
              </a:extLst>
            </p:cNvPr>
            <p:cNvSpPr/>
            <p:nvPr/>
          </p:nvSpPr>
          <p:spPr>
            <a:xfrm>
              <a:off x="5031682" y="5129047"/>
              <a:ext cx="45543" cy="55305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0265AC0-06C1-0520-733A-D21B572FBB74}"/>
              </a:ext>
            </a:extLst>
          </p:cNvPr>
          <p:cNvSpPr txBox="1"/>
          <p:nvPr/>
        </p:nvSpPr>
        <p:spPr>
          <a:xfrm>
            <a:off x="3426412" y="3479009"/>
            <a:ext cx="605232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public class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AjaxResult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extends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HashMap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&lt;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String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,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Object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&gt;{</a:t>
            </a:r>
            <a:endParaRPr lang="en-US" altLang="zh-CN" sz="1000">
              <a:solidFill>
                <a:srgbClr val="3F9101"/>
              </a:solidFill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080808"/>
                </a:solidFill>
                <a:ea typeface="JetBrains Mono"/>
              </a:rPr>
              <a:t>   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状态码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public static final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String </a:t>
            </a:r>
            <a:r>
              <a:rPr lang="zh-CN" altLang="zh-CN" sz="1000" i="1">
                <a:solidFill>
                  <a:srgbClr val="871094"/>
                </a:solidFill>
                <a:ea typeface="JetBrains Mono"/>
              </a:rPr>
              <a:t>CODE_TAG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= </a:t>
            </a:r>
            <a:r>
              <a:rPr lang="zh-CN" altLang="zh-CN" sz="1000">
                <a:solidFill>
                  <a:srgbClr val="067D17"/>
                </a:solidFill>
                <a:ea typeface="JetBrains Mono"/>
              </a:rPr>
              <a:t>"code"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r>
              <a:rPr lang="zh-CN" altLang="zh-CN" sz="1000">
                <a:solidFill>
                  <a:srgbClr val="080808"/>
                </a:solidFill>
                <a:ea typeface="JetBrains Mono"/>
              </a:rPr>
              <a:t>   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返回内容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public static final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String </a:t>
            </a:r>
            <a:r>
              <a:rPr lang="zh-CN" altLang="zh-CN" sz="1000" i="1">
                <a:solidFill>
                  <a:srgbClr val="871094"/>
                </a:solidFill>
                <a:ea typeface="JetBrains Mono"/>
              </a:rPr>
              <a:t>MSG_TAG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= </a:t>
            </a:r>
            <a:r>
              <a:rPr lang="zh-CN" altLang="zh-CN" sz="1000">
                <a:solidFill>
                  <a:srgbClr val="067D17"/>
                </a:solidFill>
                <a:ea typeface="JetBrains Mono"/>
              </a:rPr>
              <a:t>"msg"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r>
              <a:rPr lang="zh-CN" altLang="zh-CN" sz="1000">
                <a:solidFill>
                  <a:srgbClr val="080808"/>
                </a:solidFill>
                <a:ea typeface="JetBrains Mono"/>
              </a:rPr>
              <a:t>   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数据对象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public static final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String </a:t>
            </a:r>
            <a:r>
              <a:rPr lang="zh-CN" altLang="zh-CN" sz="1000" i="1">
                <a:solidFill>
                  <a:srgbClr val="871094"/>
                </a:solidFill>
                <a:ea typeface="JetBrains Mono"/>
              </a:rPr>
              <a:t>DATA_TAG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= </a:t>
            </a:r>
            <a:r>
              <a:rPr lang="zh-CN" altLang="zh-CN" sz="1000">
                <a:solidFill>
                  <a:srgbClr val="067D17"/>
                </a:solidFill>
                <a:ea typeface="JetBrains Mono"/>
              </a:rPr>
              <a:t>"data"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endParaRPr lang="zh-CN" altLang="zh-CN" sz="10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>
                <a:solidFill>
                  <a:srgbClr val="3F9101"/>
                </a:solidFill>
              </a:rPr>
              <a:t>}</a:t>
            </a:r>
            <a:endParaRPr lang="zh-CN" altLang="zh-CN" sz="1000">
              <a:solidFill>
                <a:srgbClr val="3F910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9710009-BD26-55F0-65F4-68F16DA7F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5"/>
          <a:stretch/>
        </p:blipFill>
        <p:spPr>
          <a:xfrm>
            <a:off x="8169263" y="2169260"/>
            <a:ext cx="3603637" cy="431958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324189A-3A64-94EB-FC81-958308080E82}"/>
              </a:ext>
            </a:extLst>
          </p:cNvPr>
          <p:cNvSpPr/>
          <p:nvPr/>
        </p:nvSpPr>
        <p:spPr>
          <a:xfrm>
            <a:off x="9039124" y="3666826"/>
            <a:ext cx="2733776" cy="103928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04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BaseController</a:t>
            </a:r>
            <a:r>
              <a:rPr lang="zh-CN" altLang="en-US"/>
              <a:t>：</a:t>
            </a:r>
            <a:r>
              <a:rPr lang="en-US" altLang="zh-CN"/>
              <a:t>web</a:t>
            </a:r>
            <a:r>
              <a:rPr lang="zh-CN" altLang="en-US"/>
              <a:t>层通用数据处理</a:t>
            </a:r>
            <a:endParaRPr lang="en-US" altLang="zh-CN"/>
          </a:p>
          <a:p>
            <a:r>
              <a:rPr lang="en-US" altLang="zh-CN"/>
              <a:t>TableDataInfo</a:t>
            </a:r>
            <a:r>
              <a:rPr lang="zh-CN" altLang="en-US"/>
              <a:t>：表格分页数据对象</a:t>
            </a:r>
            <a:endParaRPr lang="en-US" altLang="zh-CN"/>
          </a:p>
          <a:p>
            <a:r>
              <a:rPr lang="en-US" altLang="zh-CN"/>
              <a:t>AjaxResult</a:t>
            </a:r>
            <a:r>
              <a:rPr lang="zh-CN" altLang="en-US"/>
              <a:t>：操作消息提醒</a:t>
            </a:r>
            <a:endParaRPr lang="en-US" altLang="zh-CN"/>
          </a:p>
          <a:p>
            <a:r>
              <a:rPr lang="en-US" altLang="zh-CN"/>
              <a:t>BaseEntity</a:t>
            </a:r>
            <a:r>
              <a:rPr lang="zh-CN" altLang="en-US"/>
              <a:t>：</a:t>
            </a:r>
            <a:r>
              <a:rPr lang="en-US" altLang="zh-CN"/>
              <a:t>Entity</a:t>
            </a:r>
            <a:r>
              <a:rPr lang="zh-CN" altLang="en-US"/>
              <a:t>基类</a:t>
            </a:r>
          </a:p>
          <a:p>
            <a:endParaRPr lang="en-US" alt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后端代码分析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F515036-4A8D-6A80-E19B-0D3CF9CE03FB}"/>
              </a:ext>
            </a:extLst>
          </p:cNvPr>
          <p:cNvGrpSpPr/>
          <p:nvPr/>
        </p:nvGrpSpPr>
        <p:grpSpPr>
          <a:xfrm>
            <a:off x="3445984" y="2997200"/>
            <a:ext cx="4597981" cy="3539873"/>
            <a:chOff x="4922203" y="5090873"/>
            <a:chExt cx="4400867" cy="167225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E560734-C771-7A11-28FA-EBAE36B26614}"/>
                </a:ext>
              </a:extLst>
            </p:cNvPr>
            <p:cNvSpPr/>
            <p:nvPr/>
          </p:nvSpPr>
          <p:spPr>
            <a:xfrm>
              <a:off x="4922206" y="5090873"/>
              <a:ext cx="4400864" cy="1672255"/>
            </a:xfrm>
            <a:prstGeom prst="roundRect">
              <a:avLst>
                <a:gd name="adj" fmla="val 36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88000" rIns="0" bIns="0" rtlCol="0" anchor="t"/>
            <a:lstStyle/>
            <a:p>
              <a:endParaRPr lang="en-US" altLang="zh-CN" sz="1400" b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15" name="矩形: 圆顶角 14">
              <a:extLst>
                <a:ext uri="{FF2B5EF4-FFF2-40B4-BE49-F238E27FC236}">
                  <a16:creationId xmlns:a16="http://schemas.microsoft.com/office/drawing/2014/main" id="{1C716F96-9846-4192-2222-709924E7EA10}"/>
                </a:ext>
              </a:extLst>
            </p:cNvPr>
            <p:cNvSpPr/>
            <p:nvPr/>
          </p:nvSpPr>
          <p:spPr>
            <a:xfrm>
              <a:off x="4922203" y="5090873"/>
              <a:ext cx="4400864" cy="105299"/>
            </a:xfrm>
            <a:prstGeom prst="round2SameRect">
              <a:avLst>
                <a:gd name="adj1" fmla="val 20154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BaseEntity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1D4B034-AAD0-6ABB-FA1C-59E950A44DE1}"/>
                </a:ext>
              </a:extLst>
            </p:cNvPr>
            <p:cNvSpPr>
              <a:spLocks/>
            </p:cNvSpPr>
            <p:nvPr/>
          </p:nvSpPr>
          <p:spPr>
            <a:xfrm>
              <a:off x="4954171" y="5129047"/>
              <a:ext cx="45543" cy="55305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3B035F2-50FB-F104-5FB2-3F84734DFB94}"/>
                </a:ext>
              </a:extLst>
            </p:cNvPr>
            <p:cNvSpPr>
              <a:spLocks/>
            </p:cNvSpPr>
            <p:nvPr/>
          </p:nvSpPr>
          <p:spPr>
            <a:xfrm>
              <a:off x="5109193" y="5130568"/>
              <a:ext cx="45543" cy="55305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4C73783-97C0-CF0E-A818-60E44FD8141A}"/>
                </a:ext>
              </a:extLst>
            </p:cNvPr>
            <p:cNvSpPr/>
            <p:nvPr/>
          </p:nvSpPr>
          <p:spPr>
            <a:xfrm>
              <a:off x="5031682" y="5129047"/>
              <a:ext cx="45543" cy="55305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0265AC0-06C1-0520-733A-D21B572FBB74}"/>
              </a:ext>
            </a:extLst>
          </p:cNvPr>
          <p:cNvSpPr txBox="1"/>
          <p:nvPr/>
        </p:nvSpPr>
        <p:spPr>
          <a:xfrm>
            <a:off x="3503175" y="3213087"/>
            <a:ext cx="429326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public class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BaseEntity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implements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Serializable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{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9E880D"/>
                </a:solidFill>
                <a:ea typeface="JetBrains Mono"/>
              </a:rPr>
              <a:t>@JsonIgnore</a:t>
            </a:r>
            <a:br>
              <a:rPr lang="zh-CN" altLang="zh-CN" sz="1000">
                <a:solidFill>
                  <a:srgbClr val="9E880D"/>
                </a:solidFill>
                <a:ea typeface="JetBrains Mono"/>
              </a:rPr>
            </a:br>
            <a:r>
              <a:rPr lang="zh-CN" altLang="zh-CN" sz="1000">
                <a:solidFill>
                  <a:srgbClr val="9E880D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private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String </a:t>
            </a:r>
            <a:r>
              <a:rPr lang="zh-CN" altLang="zh-CN" sz="1000">
                <a:solidFill>
                  <a:srgbClr val="871094"/>
                </a:solidFill>
                <a:ea typeface="JetBrains Mono"/>
              </a:rPr>
              <a:t>searchValue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搜索值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private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String </a:t>
            </a:r>
            <a:r>
              <a:rPr lang="zh-CN" altLang="zh-CN" sz="1000">
                <a:solidFill>
                  <a:srgbClr val="871094"/>
                </a:solidFill>
                <a:ea typeface="JetBrains Mono"/>
              </a:rPr>
              <a:t>createBy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创建者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9E880D"/>
                </a:solidFill>
                <a:ea typeface="JetBrains Mono"/>
              </a:rPr>
              <a:t>@JsonFormat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pattern = </a:t>
            </a:r>
            <a:r>
              <a:rPr lang="zh-CN" altLang="zh-CN" sz="1000">
                <a:solidFill>
                  <a:srgbClr val="067D17"/>
                </a:solidFill>
                <a:ea typeface="JetBrains Mono"/>
              </a:rPr>
              <a:t>"yyyy-MM-dd HH:mm:ss"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3F9101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private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Date </a:t>
            </a:r>
            <a:r>
              <a:rPr lang="zh-CN" altLang="zh-CN" sz="1000">
                <a:solidFill>
                  <a:srgbClr val="871094"/>
                </a:solidFill>
                <a:ea typeface="JetBrains Mono"/>
              </a:rPr>
              <a:t>createTime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创建时间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private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String </a:t>
            </a:r>
            <a:r>
              <a:rPr lang="zh-CN" altLang="zh-CN" sz="1000">
                <a:solidFill>
                  <a:srgbClr val="871094"/>
                </a:solidFill>
                <a:ea typeface="JetBrains Mono"/>
              </a:rPr>
              <a:t>updateBy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更新者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9E880D"/>
                </a:solidFill>
                <a:ea typeface="JetBrains Mono"/>
              </a:rPr>
              <a:t>@JsonFormat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pattern = </a:t>
            </a:r>
            <a:r>
              <a:rPr lang="zh-CN" altLang="zh-CN" sz="1000">
                <a:solidFill>
                  <a:srgbClr val="067D17"/>
                </a:solidFill>
                <a:ea typeface="JetBrains Mono"/>
              </a:rPr>
              <a:t>"yyyy-MM-dd HH:mm:ss"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3F9101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private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Date </a:t>
            </a:r>
            <a:r>
              <a:rPr lang="zh-CN" altLang="zh-CN" sz="1000">
                <a:solidFill>
                  <a:srgbClr val="871094"/>
                </a:solidFill>
                <a:ea typeface="JetBrains Mono"/>
              </a:rPr>
              <a:t>updateTime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更新时间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private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String </a:t>
            </a:r>
            <a:r>
              <a:rPr lang="zh-CN" altLang="zh-CN" sz="1000">
                <a:solidFill>
                  <a:srgbClr val="871094"/>
                </a:solidFill>
                <a:ea typeface="JetBrains Mono"/>
              </a:rPr>
              <a:t>remark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备注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endParaRPr lang="en-US" altLang="zh-CN" sz="1000" i="1">
              <a:solidFill>
                <a:srgbClr val="8C8C8C"/>
              </a:solidFill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zh-CN" altLang="zh-CN" sz="1000" i="1">
                <a:solidFill>
                  <a:srgbClr val="8C8C8C"/>
                </a:solidFill>
                <a:ea typeface="JetBrains Mono"/>
              </a:rPr>
            </a:b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9E880D"/>
                </a:solidFill>
                <a:ea typeface="JetBrains Mono"/>
              </a:rPr>
              <a:t>@JsonInclude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9E880D"/>
                </a:solidFill>
                <a:ea typeface="JetBrains Mono"/>
              </a:rPr>
              <a:t>JsonInclude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.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Include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.</a:t>
            </a:r>
            <a:r>
              <a:rPr lang="zh-CN" altLang="zh-CN" sz="1000" i="1">
                <a:solidFill>
                  <a:srgbClr val="871094"/>
                </a:solidFill>
                <a:ea typeface="JetBrains Mono"/>
              </a:rPr>
              <a:t>NON_EMPTY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3F9101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private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Map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&lt;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String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,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Object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&gt; </a:t>
            </a:r>
            <a:r>
              <a:rPr lang="zh-CN" altLang="zh-CN" sz="1000">
                <a:solidFill>
                  <a:srgbClr val="871094"/>
                </a:solidFill>
                <a:ea typeface="JetBrains Mono"/>
              </a:rPr>
              <a:t>params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/** 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  <a:cs typeface="Courier New" panose="02070309020205020404" pitchFamily="49" charset="0"/>
              </a:rPr>
              <a:t>请求参数</a:t>
            </a:r>
            <a:r>
              <a:rPr lang="zh-CN" altLang="zh-CN" sz="1000" i="1">
                <a:solidFill>
                  <a:srgbClr val="8C8C8C"/>
                </a:solidFill>
                <a:ea typeface="JetBrains Mono"/>
              </a:rPr>
              <a:t>*/</a:t>
            </a:r>
            <a:endParaRPr lang="zh-CN" altLang="zh-CN" sz="10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000">
                <a:solidFill>
                  <a:srgbClr val="3F9101"/>
                </a:solidFill>
              </a:rPr>
              <a:t>}</a:t>
            </a:r>
            <a:endParaRPr lang="zh-CN" altLang="zh-CN" sz="1000">
              <a:solidFill>
                <a:srgbClr val="3F910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82AD82-B1C2-842A-48D6-49EB21361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5"/>
          <a:stretch/>
        </p:blipFill>
        <p:spPr>
          <a:xfrm>
            <a:off x="8362508" y="2180819"/>
            <a:ext cx="3603637" cy="431958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0025A3-9EAA-EE43-4BC8-1B9ADA6FC95E}"/>
              </a:ext>
            </a:extLst>
          </p:cNvPr>
          <p:cNvSpPr/>
          <p:nvPr/>
        </p:nvSpPr>
        <p:spPr>
          <a:xfrm>
            <a:off x="9232369" y="3678385"/>
            <a:ext cx="2733776" cy="103928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72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@PreAuthorize </a:t>
            </a:r>
            <a:r>
              <a:rPr lang="zh-CN" altLang="en-US"/>
              <a:t>注解是 </a:t>
            </a:r>
            <a:r>
              <a:rPr lang="en-US" altLang="zh-CN"/>
              <a:t>Spring Security </a:t>
            </a:r>
            <a:r>
              <a:rPr lang="zh-CN" altLang="en-US"/>
              <a:t>框架中用来做权限检查的。</a:t>
            </a:r>
            <a:endParaRPr lang="en-US" altLang="zh-CN"/>
          </a:p>
          <a:p>
            <a:r>
              <a:rPr lang="zh-CN" altLang="en-US"/>
              <a:t>它在运行方法前先验证权限，权限够就放行，不够就拦截。</a:t>
            </a:r>
            <a:endParaRPr lang="en-US" alt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后端代码分析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C744D1-39E3-8CBE-7C52-5B209498F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80" y="4950084"/>
            <a:ext cx="981116" cy="981116"/>
          </a:xfrm>
          <a:prstGeom prst="rect">
            <a:avLst/>
          </a:prstGeom>
        </p:spPr>
      </p:pic>
      <p:cxnSp>
        <p:nvCxnSpPr>
          <p:cNvPr id="3" name="连接符: 曲线 2">
            <a:extLst>
              <a:ext uri="{FF2B5EF4-FFF2-40B4-BE49-F238E27FC236}">
                <a16:creationId xmlns:a16="http://schemas.microsoft.com/office/drawing/2014/main" id="{BDC1BA48-EA8E-224C-C3ED-6F1DA5DBCB2A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3621735" y="5265891"/>
            <a:ext cx="895018" cy="255065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连接符: 曲线 3">
            <a:extLst>
              <a:ext uri="{FF2B5EF4-FFF2-40B4-BE49-F238E27FC236}">
                <a16:creationId xmlns:a16="http://schemas.microsoft.com/office/drawing/2014/main" id="{AE125E49-79D6-7490-C2A0-6A34879F7F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46981" y="5520956"/>
            <a:ext cx="731864" cy="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9D7A9AA1-3B83-F434-EC38-EAE54171C801}"/>
              </a:ext>
            </a:extLst>
          </p:cNvPr>
          <p:cNvGrpSpPr/>
          <p:nvPr/>
        </p:nvGrpSpPr>
        <p:grpSpPr>
          <a:xfrm>
            <a:off x="4553373" y="4950084"/>
            <a:ext cx="1385740" cy="976223"/>
            <a:chOff x="7027638" y="4019581"/>
            <a:chExt cx="1385740" cy="9762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69412DB-5502-2138-1AAE-2C78149819A2}"/>
                </a:ext>
              </a:extLst>
            </p:cNvPr>
            <p:cNvSpPr/>
            <p:nvPr/>
          </p:nvSpPr>
          <p:spPr bwMode="auto">
            <a:xfrm>
              <a:off x="7027638" y="4019581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课程管理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8E87A7A-AFC4-16B2-3141-C903446BFCE5}"/>
                </a:ext>
              </a:extLst>
            </p:cNvPr>
            <p:cNvSpPr/>
            <p:nvPr/>
          </p:nvSpPr>
          <p:spPr bwMode="auto">
            <a:xfrm>
              <a:off x="7027638" y="4590453"/>
              <a:ext cx="1385740" cy="405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+mn-ea"/>
                </a:rPr>
                <a:t>统计分析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cxnSp>
        <p:nvCxnSpPr>
          <p:cNvPr id="16" name="连接符: 曲线 15">
            <a:extLst>
              <a:ext uri="{FF2B5EF4-FFF2-40B4-BE49-F238E27FC236}">
                <a16:creationId xmlns:a16="http://schemas.microsoft.com/office/drawing/2014/main" id="{FECB7948-5A86-B826-F35B-3F30123930CE}"/>
              </a:ext>
            </a:extLst>
          </p:cNvPr>
          <p:cNvCxnSpPr>
            <a:cxnSpLocks/>
          </p:cNvCxnSpPr>
          <p:nvPr/>
        </p:nvCxnSpPr>
        <p:spPr>
          <a:xfrm rot="10800000">
            <a:off x="3629153" y="5520958"/>
            <a:ext cx="887600" cy="161416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FF43CA1-552C-420A-16C0-1164839C6690}"/>
              </a:ext>
            </a:extLst>
          </p:cNvPr>
          <p:cNvGrpSpPr/>
          <p:nvPr/>
        </p:nvGrpSpPr>
        <p:grpSpPr>
          <a:xfrm>
            <a:off x="2235995" y="5318281"/>
            <a:ext cx="1385740" cy="788485"/>
            <a:chOff x="4710260" y="4387778"/>
            <a:chExt cx="1385740" cy="78848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A5A19D4-E777-BFBC-BF94-FA449CB4B783}"/>
                </a:ext>
              </a:extLst>
            </p:cNvPr>
            <p:cNvSpPr/>
            <p:nvPr/>
          </p:nvSpPr>
          <p:spPr bwMode="auto">
            <a:xfrm>
              <a:off x="4710260" y="4387778"/>
              <a:ext cx="1385740" cy="4053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课研人员</a:t>
              </a:r>
              <a:endParaRPr lang="zh-CN" altLang="en-US" sz="1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E052B5D-EE2A-2B3F-1A81-9B57F2082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1575" y="4985763"/>
              <a:ext cx="590550" cy="190500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A89806C4-9F27-7828-B8FC-5F0DEC3D4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491" y="2700846"/>
            <a:ext cx="5068606" cy="288129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AA853F52-2380-8D5C-4D53-D59993D90733}"/>
              </a:ext>
            </a:extLst>
          </p:cNvPr>
          <p:cNvGrpSpPr/>
          <p:nvPr/>
        </p:nvGrpSpPr>
        <p:grpSpPr>
          <a:xfrm>
            <a:off x="898817" y="2644056"/>
            <a:ext cx="5040296" cy="1895785"/>
            <a:chOff x="4922203" y="5090871"/>
            <a:chExt cx="4400867" cy="1672257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EB08A5E8-545B-2C54-8928-931385D5E538}"/>
                </a:ext>
              </a:extLst>
            </p:cNvPr>
            <p:cNvSpPr/>
            <p:nvPr/>
          </p:nvSpPr>
          <p:spPr>
            <a:xfrm>
              <a:off x="4922206" y="5090873"/>
              <a:ext cx="4400864" cy="1672255"/>
            </a:xfrm>
            <a:prstGeom prst="roundRect">
              <a:avLst>
                <a:gd name="adj" fmla="val 36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88000" rIns="0" bIns="0" rtlCol="0" anchor="t"/>
            <a:lstStyle/>
            <a:p>
              <a:endParaRPr lang="en-US" altLang="zh-CN" sz="1400" b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31" name="矩形: 圆顶角 30">
              <a:extLst>
                <a:ext uri="{FF2B5EF4-FFF2-40B4-BE49-F238E27FC236}">
                  <a16:creationId xmlns:a16="http://schemas.microsoft.com/office/drawing/2014/main" id="{D72BAE7E-E364-D03C-5D56-E3AA8FDA9579}"/>
                </a:ext>
              </a:extLst>
            </p:cNvPr>
            <p:cNvSpPr/>
            <p:nvPr/>
          </p:nvSpPr>
          <p:spPr>
            <a:xfrm>
              <a:off x="4922203" y="5090871"/>
              <a:ext cx="4400864" cy="147057"/>
            </a:xfrm>
            <a:prstGeom prst="round2SameRect">
              <a:avLst>
                <a:gd name="adj1" fmla="val 20154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CourseController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51C0CE3-5529-499D-75F5-8EE45AD6708B}"/>
                </a:ext>
              </a:extLst>
            </p:cNvPr>
            <p:cNvSpPr>
              <a:spLocks/>
            </p:cNvSpPr>
            <p:nvPr/>
          </p:nvSpPr>
          <p:spPr>
            <a:xfrm>
              <a:off x="4954171" y="5129047"/>
              <a:ext cx="45543" cy="55305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C3DF7312-95E7-7E88-52F3-1A90F562165D}"/>
                </a:ext>
              </a:extLst>
            </p:cNvPr>
            <p:cNvSpPr>
              <a:spLocks/>
            </p:cNvSpPr>
            <p:nvPr/>
          </p:nvSpPr>
          <p:spPr>
            <a:xfrm>
              <a:off x="5109193" y="5130568"/>
              <a:ext cx="45543" cy="55305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D76252E-BDEF-7A2B-4A9A-CB68D30E67F3}"/>
                </a:ext>
              </a:extLst>
            </p:cNvPr>
            <p:cNvSpPr/>
            <p:nvPr/>
          </p:nvSpPr>
          <p:spPr>
            <a:xfrm>
              <a:off x="5031682" y="5129047"/>
              <a:ext cx="45543" cy="55305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F5D3995-E1B9-07ED-328D-3EE28F9317D3}"/>
              </a:ext>
            </a:extLst>
          </p:cNvPr>
          <p:cNvSpPr txBox="1"/>
          <p:nvPr/>
        </p:nvSpPr>
        <p:spPr>
          <a:xfrm>
            <a:off x="898817" y="3018022"/>
            <a:ext cx="60523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>
                <a:solidFill>
                  <a:srgbClr val="9E880D"/>
                </a:solidFill>
                <a:ea typeface="JetBrains Mono"/>
              </a:rPr>
              <a:t>@PreAuthorize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67D17"/>
                </a:solidFill>
                <a:ea typeface="JetBrains Mono"/>
              </a:rPr>
              <a:t>"@ss.hasPermi('course:course:list')"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9E880D"/>
                </a:solidFill>
                <a:ea typeface="JetBrains Mono"/>
              </a:rPr>
              <a:t>@GetMapping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67D17"/>
                </a:solidFill>
                <a:ea typeface="JetBrains Mono"/>
              </a:rPr>
              <a:t>"/list"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public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TableDataInfo </a:t>
            </a:r>
            <a:r>
              <a:rPr lang="zh-CN" altLang="zh-CN" sz="1000">
                <a:solidFill>
                  <a:srgbClr val="00627A"/>
                </a:solidFill>
                <a:ea typeface="JetBrains Mono"/>
              </a:rPr>
              <a:t>list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Course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course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0E4A8E"/>
                </a:solidFill>
                <a:ea typeface="JetBrains Mono"/>
              </a:rPr>
              <a:t>{</a:t>
            </a:r>
            <a:br>
              <a:rPr lang="zh-CN" altLang="zh-CN" sz="1000">
                <a:solidFill>
                  <a:srgbClr val="0E4A8E"/>
                </a:solidFill>
                <a:ea typeface="JetBrains Mono"/>
              </a:rPr>
            </a:br>
            <a:r>
              <a:rPr lang="zh-CN" altLang="zh-CN" sz="1000">
                <a:solidFill>
                  <a:srgbClr val="0E4A8E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startPage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()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r>
              <a:rPr lang="zh-CN" altLang="zh-CN" sz="1000">
                <a:solidFill>
                  <a:srgbClr val="080808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List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&lt;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Course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&gt;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list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= </a:t>
            </a:r>
            <a:r>
              <a:rPr lang="zh-CN" altLang="zh-CN" sz="1000">
                <a:solidFill>
                  <a:srgbClr val="871094"/>
                </a:solidFill>
                <a:ea typeface="JetBrains Mono"/>
              </a:rPr>
              <a:t>courseService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.selectCourseList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course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r>
              <a:rPr lang="zh-CN" altLang="zh-CN" sz="1000">
                <a:solidFill>
                  <a:srgbClr val="080808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return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getDataTable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list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r>
              <a:rPr lang="zh-CN" altLang="zh-CN" sz="1000">
                <a:solidFill>
                  <a:srgbClr val="0E4A8E"/>
                </a:solidFill>
                <a:ea typeface="JetBrains Mono"/>
              </a:rPr>
              <a:t>}</a:t>
            </a:r>
            <a:endParaRPr lang="zh-CN" altLang="zh-CN" sz="100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000">
              <a:solidFill>
                <a:srgbClr val="3F910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C7FB2A-183E-8C90-2E3F-E5786524F828}"/>
              </a:ext>
            </a:extLst>
          </p:cNvPr>
          <p:cNvSpPr/>
          <p:nvPr/>
        </p:nvSpPr>
        <p:spPr>
          <a:xfrm>
            <a:off x="3248025" y="3033713"/>
            <a:ext cx="1428750" cy="151021"/>
          </a:xfrm>
          <a:prstGeom prst="rect">
            <a:avLst/>
          </a:prstGeom>
          <a:solidFill>
            <a:srgbClr val="FFB8B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65C503-8A4B-059A-4D5A-1695DAF05B9B}"/>
              </a:ext>
            </a:extLst>
          </p:cNvPr>
          <p:cNvSpPr/>
          <p:nvPr/>
        </p:nvSpPr>
        <p:spPr>
          <a:xfrm>
            <a:off x="9648577" y="3033893"/>
            <a:ext cx="1855052" cy="2527040"/>
          </a:xfrm>
          <a:prstGeom prst="rect">
            <a:avLst/>
          </a:prstGeom>
          <a:solidFill>
            <a:srgbClr val="FFB8B8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1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7" presetClass="entr" presetSubtype="10" decel="5000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36" accel="50000" fill="hold" p14:presetBounceEnd="200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36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16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7" presetClass="entr" presetSubtype="10" decel="5000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36" accel="50000" fill="hold" p14:presetBounceEnd="20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36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1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2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23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7" presetClass="entr" presetSubtype="10" decel="5000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36" accel="50000" fill="hold" p14:presetBounceEnd="200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36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4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5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36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(#ppt_x-#ppt_h/2*cos(pi/2-ppt_r/180*pi)*9/16))*((1.5-1.5*$)^2-(1.5-1.5*$)^3)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1/5)*(#ppt_x-(#ppt_x+#ppt_h/2*sin(pi/2-ppt_r/180*pi)))*((2-2*$)^2-(2-2*$)^3)&#10;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7" presetClass="entr" presetSubtype="10" decel="5000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36" accel="5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36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4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16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7" presetClass="entr" presetSubtype="10" decel="5000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36" accel="5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36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1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2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23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7" presetClass="entr" presetSubtype="10" decel="5000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36" accel="5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36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4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5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36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9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7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4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8/9)*(#ppt_x-(#ppt_x-#ppt_h/2*cos(pi/2-ppt_r/180*pi)*9/16))*((1.5-1.5*$)^2-(1.5-1.5*$)^3)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1/5)*(#ppt_x-(#ppt_x+#ppt_h/2*sin(pi/2-ppt_r/180*pi)))*((2-2*$)^2-(2-2*$)^3)&#10;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+(8/9)*(#ppt_w-0)*((1.5-1.5*$)^2-(1.5-1.5*$)^3)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4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 animBg="1"/>
        </p:bldLst>
      </p:timing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9A396D-822D-D118-5096-D092BFCBA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25" y="2167009"/>
            <a:ext cx="3233738" cy="4148105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9484270" cy="405046"/>
          </a:xfrm>
        </p:spPr>
        <p:txBody>
          <a:bodyPr/>
          <a:lstStyle/>
          <a:p>
            <a:r>
              <a:rPr lang="zh-CN" altLang="en-US"/>
              <a:t>权限控制流程图</a:t>
            </a:r>
            <a:endParaRPr lang="en-US" altLang="zh-CN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后端代码分析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DA1ADB-4498-4953-CF3A-AAD6C788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82" y="1674321"/>
            <a:ext cx="3895167" cy="49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55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源码阅读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C1A27-FDA8-026A-A823-56BAF801A3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前端代码分析</a:t>
            </a:r>
            <a:endParaRPr lang="en-US" altLang="zh-CN"/>
          </a:p>
          <a:p>
            <a:r>
              <a:rPr lang="zh-CN" altLang="en-US"/>
              <a:t>后端代码分析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前后端交互流程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122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9672639" cy="464300"/>
          </a:xfrm>
        </p:spPr>
        <p:txBody>
          <a:bodyPr/>
          <a:lstStyle/>
          <a:p>
            <a:r>
              <a:rPr lang="zh-CN" altLang="en-US"/>
              <a:t>查询课程管理列表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前后端交互流程</a:t>
            </a:r>
          </a:p>
        </p:txBody>
      </p:sp>
      <p:graphicFrame>
        <p:nvGraphicFramePr>
          <p:cNvPr id="17" name="表格 4">
            <a:extLst>
              <a:ext uri="{FF2B5EF4-FFF2-40B4-BE49-F238E27FC236}">
                <a16:creationId xmlns:a16="http://schemas.microsoft.com/office/drawing/2014/main" id="{8C21EB0B-1F32-DD22-015E-6ECC98837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8855"/>
              </p:ext>
            </p:extLst>
          </p:nvPr>
        </p:nvGraphicFramePr>
        <p:xfrm>
          <a:off x="766763" y="2054402"/>
          <a:ext cx="8389204" cy="44880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940637">
                  <a:extLst>
                    <a:ext uri="{9D8B030D-6E8A-4147-A177-3AD203B41FA5}">
                      <a16:colId xmlns:a16="http://schemas.microsoft.com/office/drawing/2014/main" val="3490649803"/>
                    </a:ext>
                  </a:extLst>
                </a:gridCol>
                <a:gridCol w="6448567">
                  <a:extLst>
                    <a:ext uri="{9D8B030D-6E8A-4147-A177-3AD203B41FA5}">
                      <a16:colId xmlns:a16="http://schemas.microsoft.com/office/drawing/2014/main" val="2611661621"/>
                    </a:ext>
                  </a:extLst>
                </a:gridCol>
              </a:tblGrid>
              <a:tr h="3648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参数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19205"/>
                  </a:ext>
                </a:extLst>
              </a:tr>
              <a:tr h="3083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/>
                        <a:t>请求方式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576160"/>
                  </a:ext>
                </a:extLst>
              </a:tr>
              <a:tr h="3085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/>
                        <a:t>请求路径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185947"/>
                  </a:ext>
                </a:extLst>
              </a:tr>
              <a:tr h="3085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/>
                        <a:t>请求参数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0136"/>
                  </a:ext>
                </a:extLst>
              </a:tr>
              <a:tr h="31976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/>
                        <a:t>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36267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C6FBADF0-7668-8AF0-2F12-DE54FE6BEEE6}"/>
              </a:ext>
            </a:extLst>
          </p:cNvPr>
          <p:cNvSpPr txBox="1"/>
          <p:nvPr/>
        </p:nvSpPr>
        <p:spPr>
          <a:xfrm>
            <a:off x="5020642" y="2435829"/>
            <a:ext cx="176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>
                <a:solidFill>
                  <a:prstClr val="black"/>
                </a:solidFill>
                <a:latin typeface="Source Code Pro"/>
                <a:ea typeface="阿里巴巴普惠体"/>
              </a:rPr>
              <a:t>GET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Code Pro"/>
              <a:ea typeface="阿里巴巴普惠体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8B30097-88E7-C0CF-4D9C-6F852845FBB5}"/>
              </a:ext>
            </a:extLst>
          </p:cNvPr>
          <p:cNvSpPr txBox="1"/>
          <p:nvPr/>
        </p:nvSpPr>
        <p:spPr>
          <a:xfrm>
            <a:off x="4361737" y="2710065"/>
            <a:ext cx="3138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Code Pro"/>
                <a:ea typeface="阿里巴巴普惠体"/>
                <a:cs typeface="+mn-cs"/>
              </a:rPr>
              <a:t>/course/course/list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Code Pro"/>
              <a:ea typeface="阿里巴巴普惠体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9854D1-0A94-BB35-0F47-6C1D6B855D23}"/>
              </a:ext>
            </a:extLst>
          </p:cNvPr>
          <p:cNvSpPr txBox="1"/>
          <p:nvPr/>
        </p:nvSpPr>
        <p:spPr>
          <a:xfrm>
            <a:off x="2902478" y="3025131"/>
            <a:ext cx="6057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/>
              <a:t>分页参数：</a:t>
            </a:r>
            <a:r>
              <a:rPr lang="en-US" altLang="zh-CN" sz="1200"/>
              <a:t>PageDomain</a:t>
            </a:r>
            <a:r>
              <a:rPr lang="zh-CN" altLang="en-US" sz="1200"/>
              <a:t>、课程参数：</a:t>
            </a:r>
            <a:r>
              <a:rPr lang="en-US" altLang="zh-CN" sz="1200"/>
              <a:t>Course</a:t>
            </a:r>
          </a:p>
        </p:txBody>
      </p:sp>
      <p:graphicFrame>
        <p:nvGraphicFramePr>
          <p:cNvPr id="21" name="表格 4">
            <a:extLst>
              <a:ext uri="{FF2B5EF4-FFF2-40B4-BE49-F238E27FC236}">
                <a16:creationId xmlns:a16="http://schemas.microsoft.com/office/drawing/2014/main" id="{DE56AFDB-A38B-5FD8-406E-C0D15AB69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51937"/>
              </p:ext>
            </p:extLst>
          </p:nvPr>
        </p:nvGraphicFramePr>
        <p:xfrm>
          <a:off x="3039726" y="3461088"/>
          <a:ext cx="5593499" cy="3036497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246250">
                  <a:extLst>
                    <a:ext uri="{9D8B030D-6E8A-4147-A177-3AD203B41FA5}">
                      <a16:colId xmlns:a16="http://schemas.microsoft.com/office/drawing/2014/main" val="3490649803"/>
                    </a:ext>
                  </a:extLst>
                </a:gridCol>
                <a:gridCol w="2319938">
                  <a:extLst>
                    <a:ext uri="{9D8B030D-6E8A-4147-A177-3AD203B41FA5}">
                      <a16:colId xmlns:a16="http://schemas.microsoft.com/office/drawing/2014/main" val="2611661621"/>
                    </a:ext>
                  </a:extLst>
                </a:gridCol>
                <a:gridCol w="2027311">
                  <a:extLst>
                    <a:ext uri="{9D8B030D-6E8A-4147-A177-3AD203B41FA5}">
                      <a16:colId xmlns:a16="http://schemas.microsoft.com/office/drawing/2014/main" val="744370493"/>
                    </a:ext>
                  </a:extLst>
                </a:gridCol>
              </a:tblGrid>
              <a:tr h="24124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/>
                        <a:t>参数名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/>
                        <a:t>类型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50"/>
                        <a:t>说明</a:t>
                      </a:r>
                    </a:p>
                  </a:txBody>
                  <a:tcPr anchor="ctr">
                    <a:solidFill>
                      <a:srgbClr val="4950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19205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pPr algn="ctr"/>
                      <a:endParaRPr lang="zh-CN" altLang="en-US" sz="1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576160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pPr algn="ctr"/>
                      <a:endParaRPr lang="zh-CN" altLang="en-US" sz="10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185947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pPr algn="ctr"/>
                      <a:endParaRPr lang="zh-CN" altLang="en-US" sz="10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0136"/>
                  </a:ext>
                </a:extLst>
              </a:tr>
              <a:tr h="2053517">
                <a:tc>
                  <a:txBody>
                    <a:bodyPr/>
                    <a:lstStyle/>
                    <a:p>
                      <a:pPr algn="ctr"/>
                      <a:endParaRPr lang="zh-CN" altLang="en-US" sz="1000" b="1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0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36267"/>
                  </a:ext>
                </a:extLst>
              </a:tr>
            </a:tbl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54EB7106-0A05-3AC8-AA66-6502F5487CF8}"/>
              </a:ext>
            </a:extLst>
          </p:cNvPr>
          <p:cNvGrpSpPr/>
          <p:nvPr/>
        </p:nvGrpSpPr>
        <p:grpSpPr>
          <a:xfrm>
            <a:off x="3039726" y="3666333"/>
            <a:ext cx="5684432" cy="267040"/>
            <a:chOff x="4799822" y="3867875"/>
            <a:chExt cx="5684432" cy="267040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01C99F8-D4DC-0FA5-1C90-6791866ADA3C}"/>
                </a:ext>
              </a:extLst>
            </p:cNvPr>
            <p:cNvSpPr txBox="1"/>
            <p:nvPr/>
          </p:nvSpPr>
          <p:spPr>
            <a:xfrm>
              <a:off x="4799822" y="3875114"/>
              <a:ext cx="1196601" cy="2578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code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D161BAD-CB21-6952-592E-D7D7EEE0B207}"/>
                </a:ext>
              </a:extLst>
            </p:cNvPr>
            <p:cNvSpPr txBox="1"/>
            <p:nvPr/>
          </p:nvSpPr>
          <p:spPr>
            <a:xfrm>
              <a:off x="6428232" y="3867875"/>
              <a:ext cx="199339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int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0F66B83-42DC-709A-D75E-07EAD039CBF7}"/>
                </a:ext>
              </a:extLst>
            </p:cNvPr>
            <p:cNvSpPr txBox="1"/>
            <p:nvPr/>
          </p:nvSpPr>
          <p:spPr>
            <a:xfrm>
              <a:off x="8421624" y="3873305"/>
              <a:ext cx="20626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消息状态码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7B59096-0380-70A2-7D52-36B40B8C872B}"/>
              </a:ext>
            </a:extLst>
          </p:cNvPr>
          <p:cNvGrpSpPr/>
          <p:nvPr/>
        </p:nvGrpSpPr>
        <p:grpSpPr>
          <a:xfrm>
            <a:off x="3039726" y="3924176"/>
            <a:ext cx="5684432" cy="267040"/>
            <a:chOff x="4799822" y="3867875"/>
            <a:chExt cx="5684432" cy="26704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99F9158-91B8-8148-7A0C-96E2D0A1856E}"/>
                </a:ext>
              </a:extLst>
            </p:cNvPr>
            <p:cNvSpPr txBox="1"/>
            <p:nvPr/>
          </p:nvSpPr>
          <p:spPr>
            <a:xfrm>
              <a:off x="4799822" y="3875114"/>
              <a:ext cx="1196601" cy="2578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msg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88E2FE6-E337-8CEB-C787-EF4F4B21F8DC}"/>
                </a:ext>
              </a:extLst>
            </p:cNvPr>
            <p:cNvSpPr txBox="1"/>
            <p:nvPr/>
          </p:nvSpPr>
          <p:spPr>
            <a:xfrm>
              <a:off x="6428232" y="3867875"/>
              <a:ext cx="199339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String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E569F8A-E3BA-C2A1-EEF4-8638FE65BDA7}"/>
                </a:ext>
              </a:extLst>
            </p:cNvPr>
            <p:cNvSpPr txBox="1"/>
            <p:nvPr/>
          </p:nvSpPr>
          <p:spPr>
            <a:xfrm>
              <a:off x="8421624" y="3873305"/>
              <a:ext cx="20626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消息内容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607B9CD-E1BC-162D-F92F-1DC9FE506E56}"/>
              </a:ext>
            </a:extLst>
          </p:cNvPr>
          <p:cNvGrpSpPr/>
          <p:nvPr/>
        </p:nvGrpSpPr>
        <p:grpSpPr>
          <a:xfrm>
            <a:off x="3013092" y="4182019"/>
            <a:ext cx="5711066" cy="268849"/>
            <a:chOff x="4773188" y="3867875"/>
            <a:chExt cx="5711066" cy="268849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8A8B87E-EF11-A08E-F831-6802E339473E}"/>
                </a:ext>
              </a:extLst>
            </p:cNvPr>
            <p:cNvSpPr txBox="1"/>
            <p:nvPr/>
          </p:nvSpPr>
          <p:spPr>
            <a:xfrm>
              <a:off x="4773188" y="3875114"/>
              <a:ext cx="1284301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total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AAA0B26-164E-8BF1-C981-86B7614910F7}"/>
                </a:ext>
              </a:extLst>
            </p:cNvPr>
            <p:cNvSpPr txBox="1"/>
            <p:nvPr/>
          </p:nvSpPr>
          <p:spPr>
            <a:xfrm>
              <a:off x="6428232" y="3867875"/>
              <a:ext cx="1993392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long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62324E8-2DB3-1428-75A6-8D693AC3768D}"/>
                </a:ext>
              </a:extLst>
            </p:cNvPr>
            <p:cNvSpPr txBox="1"/>
            <p:nvPr/>
          </p:nvSpPr>
          <p:spPr>
            <a:xfrm>
              <a:off x="8421624" y="3873305"/>
              <a:ext cx="20626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总记录数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aphicFrame>
        <p:nvGraphicFramePr>
          <p:cNvPr id="35" name="表格 4">
            <a:extLst>
              <a:ext uri="{FF2B5EF4-FFF2-40B4-BE49-F238E27FC236}">
                <a16:creationId xmlns:a16="http://schemas.microsoft.com/office/drawing/2014/main" id="{3FB0B174-9BDD-375F-90C4-A1E8CFA9F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83832"/>
              </p:ext>
            </p:extLst>
          </p:nvPr>
        </p:nvGraphicFramePr>
        <p:xfrm>
          <a:off x="4361737" y="4528625"/>
          <a:ext cx="4038408" cy="1844040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1468954">
                  <a:extLst>
                    <a:ext uri="{9D8B030D-6E8A-4147-A177-3AD203B41FA5}">
                      <a16:colId xmlns:a16="http://schemas.microsoft.com/office/drawing/2014/main" val="3490649803"/>
                    </a:ext>
                  </a:extLst>
                </a:gridCol>
                <a:gridCol w="1260629">
                  <a:extLst>
                    <a:ext uri="{9D8B030D-6E8A-4147-A177-3AD203B41FA5}">
                      <a16:colId xmlns:a16="http://schemas.microsoft.com/office/drawing/2014/main" val="2611661621"/>
                    </a:ext>
                  </a:extLst>
                </a:gridCol>
                <a:gridCol w="1308825">
                  <a:extLst>
                    <a:ext uri="{9D8B030D-6E8A-4147-A177-3AD203B41FA5}">
                      <a16:colId xmlns:a16="http://schemas.microsoft.com/office/drawing/2014/main" val="744370493"/>
                    </a:ext>
                  </a:extLst>
                </a:gridCol>
              </a:tblGrid>
              <a:tr h="2256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/>
                        <a:t>参数名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/>
                        <a:t>类型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/>
                        <a:t>说明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419205"/>
                  </a:ext>
                </a:extLst>
              </a:tr>
              <a:tr h="225630">
                <a:tc>
                  <a:txBody>
                    <a:bodyPr/>
                    <a:lstStyle/>
                    <a:p>
                      <a:pPr algn="ctr"/>
                      <a:endParaRPr lang="zh-CN" altLang="en-US" sz="9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576160"/>
                  </a:ext>
                </a:extLst>
              </a:tr>
              <a:tr h="225630">
                <a:tc>
                  <a:txBody>
                    <a:bodyPr/>
                    <a:lstStyle/>
                    <a:p>
                      <a:pPr algn="ctr"/>
                      <a:endParaRPr lang="zh-CN" altLang="en-US" sz="9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185947"/>
                  </a:ext>
                </a:extLst>
              </a:tr>
              <a:tr h="225630">
                <a:tc>
                  <a:txBody>
                    <a:bodyPr/>
                    <a:lstStyle/>
                    <a:p>
                      <a:pPr algn="ctr"/>
                      <a:endParaRPr lang="zh-CN" altLang="en-US" sz="9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0136"/>
                  </a:ext>
                </a:extLst>
              </a:tr>
              <a:tr h="225630">
                <a:tc>
                  <a:txBody>
                    <a:bodyPr/>
                    <a:lstStyle/>
                    <a:p>
                      <a:pPr algn="ctr"/>
                      <a:endParaRPr lang="zh-CN" altLang="en-US" sz="9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394889"/>
                  </a:ext>
                </a:extLst>
              </a:tr>
              <a:tr h="225630">
                <a:tc>
                  <a:txBody>
                    <a:bodyPr/>
                    <a:lstStyle/>
                    <a:p>
                      <a:pPr algn="ctr"/>
                      <a:endParaRPr lang="zh-CN" altLang="en-US" sz="9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184528"/>
                  </a:ext>
                </a:extLst>
              </a:tr>
              <a:tr h="225630">
                <a:tc>
                  <a:txBody>
                    <a:bodyPr/>
                    <a:lstStyle/>
                    <a:p>
                      <a:pPr algn="ctr"/>
                      <a:endParaRPr lang="zh-CN" altLang="en-US" sz="9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68898"/>
                  </a:ext>
                </a:extLst>
              </a:tr>
              <a:tr h="225630">
                <a:tc>
                  <a:txBody>
                    <a:bodyPr/>
                    <a:lstStyle/>
                    <a:p>
                      <a:pPr algn="ctr"/>
                      <a:endParaRPr lang="zh-CN" altLang="en-US" sz="900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14732"/>
                  </a:ext>
                </a:extLst>
              </a:tr>
            </a:tbl>
          </a:graphicData>
        </a:graphic>
      </p:graphicFrame>
      <p:grpSp>
        <p:nvGrpSpPr>
          <p:cNvPr id="36" name="组合 35">
            <a:extLst>
              <a:ext uri="{FF2B5EF4-FFF2-40B4-BE49-F238E27FC236}">
                <a16:creationId xmlns:a16="http://schemas.microsoft.com/office/drawing/2014/main" id="{17A5A85D-E917-8AE8-901B-5413D197F810}"/>
              </a:ext>
            </a:extLst>
          </p:cNvPr>
          <p:cNvGrpSpPr/>
          <p:nvPr/>
        </p:nvGrpSpPr>
        <p:grpSpPr>
          <a:xfrm>
            <a:off x="4361738" y="4771493"/>
            <a:ext cx="4108714" cy="266524"/>
            <a:chOff x="4515304" y="3839804"/>
            <a:chExt cx="4108714" cy="26652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79D3851-D783-E0DD-A75F-B7C3685D51D3}"/>
                </a:ext>
              </a:extLst>
            </p:cNvPr>
            <p:cNvSpPr txBox="1"/>
            <p:nvPr/>
          </p:nvSpPr>
          <p:spPr>
            <a:xfrm>
              <a:off x="4515304" y="3843486"/>
              <a:ext cx="1441716" cy="24700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id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A6B00B8-3709-A746-833B-4E6863A54762}"/>
                </a:ext>
              </a:extLst>
            </p:cNvPr>
            <p:cNvSpPr txBox="1"/>
            <p:nvPr/>
          </p:nvSpPr>
          <p:spPr>
            <a:xfrm>
              <a:off x="5957020" y="3839804"/>
              <a:ext cx="129097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Long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CFFEBFF-E88F-88C6-ADFF-7234BC32B278}"/>
                </a:ext>
              </a:extLst>
            </p:cNvPr>
            <p:cNvSpPr txBox="1"/>
            <p:nvPr/>
          </p:nvSpPr>
          <p:spPr>
            <a:xfrm>
              <a:off x="7247990" y="3844718"/>
              <a:ext cx="137602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</a:t>
              </a: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id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186C43F-22B5-7468-8F51-97844506FA4B}"/>
              </a:ext>
            </a:extLst>
          </p:cNvPr>
          <p:cNvGrpSpPr/>
          <p:nvPr/>
        </p:nvGrpSpPr>
        <p:grpSpPr>
          <a:xfrm>
            <a:off x="4357274" y="4996893"/>
            <a:ext cx="4113178" cy="266524"/>
            <a:chOff x="4510840" y="3839804"/>
            <a:chExt cx="4113178" cy="26652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7ADDE29-E311-99B5-1C65-31878542AF85}"/>
                </a:ext>
              </a:extLst>
            </p:cNvPr>
            <p:cNvSpPr txBox="1"/>
            <p:nvPr/>
          </p:nvSpPr>
          <p:spPr>
            <a:xfrm>
              <a:off x="4510840" y="3858073"/>
              <a:ext cx="1446179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code</a:t>
              </a:r>
              <a:endPara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CAC828B-26DB-1B88-622B-0ADC42BAA1C4}"/>
                </a:ext>
              </a:extLst>
            </p:cNvPr>
            <p:cNvSpPr txBox="1"/>
            <p:nvPr/>
          </p:nvSpPr>
          <p:spPr>
            <a:xfrm>
              <a:off x="5957020" y="3839804"/>
              <a:ext cx="129097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String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BDF32E8-FAF0-5DE1-F6C9-EC9AAB2D8352}"/>
                </a:ext>
              </a:extLst>
            </p:cNvPr>
            <p:cNvSpPr txBox="1"/>
            <p:nvPr/>
          </p:nvSpPr>
          <p:spPr>
            <a:xfrm>
              <a:off x="7247990" y="3844718"/>
              <a:ext cx="137602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课程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编码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3181401D-9921-3694-99E3-63BE1D6BA2C4}"/>
              </a:ext>
            </a:extLst>
          </p:cNvPr>
          <p:cNvGrpSpPr/>
          <p:nvPr/>
        </p:nvGrpSpPr>
        <p:grpSpPr>
          <a:xfrm>
            <a:off x="4470252" y="5222293"/>
            <a:ext cx="4000200" cy="266524"/>
            <a:chOff x="4623818" y="3839804"/>
            <a:chExt cx="4000200" cy="266524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9DC6728-AFA7-7E6F-057B-446916B1B280}"/>
                </a:ext>
              </a:extLst>
            </p:cNvPr>
            <p:cNvSpPr txBox="1"/>
            <p:nvPr/>
          </p:nvSpPr>
          <p:spPr>
            <a:xfrm>
              <a:off x="4623818" y="3851181"/>
              <a:ext cx="1333201" cy="230832"/>
            </a:xfrm>
            <a:prstGeom prst="rect">
              <a:avLst/>
            </a:prstGeom>
            <a:noFill/>
          </p:spPr>
          <p:txBody>
            <a:bodyPr wrap="square" lIns="0" tIns="45720" rIns="0" bIns="4572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subject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4C330F7-9B89-1E3F-14E0-B9E1ECB7DF5B}"/>
                </a:ext>
              </a:extLst>
            </p:cNvPr>
            <p:cNvSpPr txBox="1"/>
            <p:nvPr/>
          </p:nvSpPr>
          <p:spPr>
            <a:xfrm>
              <a:off x="5957020" y="3839804"/>
              <a:ext cx="129097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String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728374F6-6429-FB4A-A52F-18FEB3208CC6}"/>
                </a:ext>
              </a:extLst>
            </p:cNvPr>
            <p:cNvSpPr txBox="1"/>
            <p:nvPr/>
          </p:nvSpPr>
          <p:spPr>
            <a:xfrm>
              <a:off x="7247990" y="3844718"/>
              <a:ext cx="137602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课程学科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1E53A413-E053-775F-48CF-85FB20C61E22}"/>
              </a:ext>
            </a:extLst>
          </p:cNvPr>
          <p:cNvGrpSpPr/>
          <p:nvPr/>
        </p:nvGrpSpPr>
        <p:grpSpPr>
          <a:xfrm>
            <a:off x="4366201" y="5446912"/>
            <a:ext cx="4108714" cy="266524"/>
            <a:chOff x="4515304" y="3839804"/>
            <a:chExt cx="4108714" cy="266524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41E04F2-8776-156C-396E-250375199D0F}"/>
                </a:ext>
              </a:extLst>
            </p:cNvPr>
            <p:cNvSpPr txBox="1"/>
            <p:nvPr/>
          </p:nvSpPr>
          <p:spPr>
            <a:xfrm>
              <a:off x="4515304" y="3851181"/>
              <a:ext cx="1441715" cy="232862"/>
            </a:xfrm>
            <a:prstGeom prst="rect">
              <a:avLst/>
            </a:prstGeom>
            <a:noFill/>
          </p:spPr>
          <p:txBody>
            <a:bodyPr wrap="square" lIns="0" tIns="45720" rIns="0" bIns="4572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name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629C24B-A319-2BB6-19C8-0ACE114DCBE8}"/>
                </a:ext>
              </a:extLst>
            </p:cNvPr>
            <p:cNvSpPr txBox="1"/>
            <p:nvPr/>
          </p:nvSpPr>
          <p:spPr>
            <a:xfrm>
              <a:off x="5957020" y="3839804"/>
              <a:ext cx="129097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String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F7E8D838-A90E-9CE6-73D9-B2293F4FE879}"/>
                </a:ext>
              </a:extLst>
            </p:cNvPr>
            <p:cNvSpPr txBox="1"/>
            <p:nvPr/>
          </p:nvSpPr>
          <p:spPr>
            <a:xfrm>
              <a:off x="7247990" y="3844718"/>
              <a:ext cx="137602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课程名称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C02CD6A-E5EE-1A0A-2E47-6D7FCD4906A2}"/>
              </a:ext>
            </a:extLst>
          </p:cNvPr>
          <p:cNvGrpSpPr/>
          <p:nvPr/>
        </p:nvGrpSpPr>
        <p:grpSpPr>
          <a:xfrm>
            <a:off x="4366200" y="5671531"/>
            <a:ext cx="4113178" cy="266524"/>
            <a:chOff x="4510840" y="3839804"/>
            <a:chExt cx="4113178" cy="266524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3167A1A-9A40-00A3-48D3-283267F0D6EB}"/>
                </a:ext>
              </a:extLst>
            </p:cNvPr>
            <p:cNvSpPr txBox="1"/>
            <p:nvPr/>
          </p:nvSpPr>
          <p:spPr>
            <a:xfrm>
              <a:off x="4510840" y="3851181"/>
              <a:ext cx="1446179" cy="228670"/>
            </a:xfrm>
            <a:prstGeom prst="rect">
              <a:avLst/>
            </a:prstGeom>
            <a:noFill/>
          </p:spPr>
          <p:txBody>
            <a:bodyPr wrap="square" lIns="0" tIns="45720" rIns="0" bIns="4572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applicablePerson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FA536C7-6F6F-1E4A-8CB2-AD74C3D339A5}"/>
                </a:ext>
              </a:extLst>
            </p:cNvPr>
            <p:cNvSpPr txBox="1"/>
            <p:nvPr/>
          </p:nvSpPr>
          <p:spPr>
            <a:xfrm>
              <a:off x="5957020" y="3839804"/>
              <a:ext cx="129097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String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3448F69-7CC7-E2A2-5938-3FDDC665A80A}"/>
                </a:ext>
              </a:extLst>
            </p:cNvPr>
            <p:cNvSpPr txBox="1"/>
            <p:nvPr/>
          </p:nvSpPr>
          <p:spPr>
            <a:xfrm>
              <a:off x="7247990" y="3844718"/>
              <a:ext cx="137602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适用人群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527795-5706-CDDC-F70E-4310548EF6AE}"/>
              </a:ext>
            </a:extLst>
          </p:cNvPr>
          <p:cNvGrpSpPr/>
          <p:nvPr/>
        </p:nvGrpSpPr>
        <p:grpSpPr>
          <a:xfrm>
            <a:off x="4375127" y="5896916"/>
            <a:ext cx="4108714" cy="274723"/>
            <a:chOff x="4515304" y="3831605"/>
            <a:chExt cx="4108714" cy="274723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26097DA1-C6BB-672D-0BF1-E2BCD0BE07DF}"/>
                </a:ext>
              </a:extLst>
            </p:cNvPr>
            <p:cNvSpPr txBox="1"/>
            <p:nvPr/>
          </p:nvSpPr>
          <p:spPr>
            <a:xfrm>
              <a:off x="4515304" y="3831605"/>
              <a:ext cx="1441715" cy="230832"/>
            </a:xfrm>
            <a:prstGeom prst="rect">
              <a:avLst/>
            </a:prstGeom>
            <a:noFill/>
          </p:spPr>
          <p:txBody>
            <a:bodyPr wrap="square" lIns="0" tIns="45720" rIns="0" bIns="4572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info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58A4D13-B2FD-B330-FB3D-87ECC81385C5}"/>
                </a:ext>
              </a:extLst>
            </p:cNvPr>
            <p:cNvSpPr txBox="1"/>
            <p:nvPr/>
          </p:nvSpPr>
          <p:spPr>
            <a:xfrm>
              <a:off x="5957020" y="3839804"/>
              <a:ext cx="129097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String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79AEFF7A-BAC8-86D4-CB29-A68A034017D2}"/>
                </a:ext>
              </a:extLst>
            </p:cNvPr>
            <p:cNvSpPr txBox="1"/>
            <p:nvPr/>
          </p:nvSpPr>
          <p:spPr>
            <a:xfrm>
              <a:off x="7247990" y="3844718"/>
              <a:ext cx="137602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课程介绍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DAFAAA5-843C-2E99-3D9A-86303E4FFB65}"/>
              </a:ext>
            </a:extLst>
          </p:cNvPr>
          <p:cNvGrpSpPr/>
          <p:nvPr/>
        </p:nvGrpSpPr>
        <p:grpSpPr>
          <a:xfrm>
            <a:off x="4445278" y="6126174"/>
            <a:ext cx="4043026" cy="279049"/>
            <a:chOff x="4580992" y="3827279"/>
            <a:chExt cx="4043026" cy="279049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2B2161B-7531-F29D-4C80-59027F71AB59}"/>
                </a:ext>
              </a:extLst>
            </p:cNvPr>
            <p:cNvSpPr txBox="1"/>
            <p:nvPr/>
          </p:nvSpPr>
          <p:spPr>
            <a:xfrm>
              <a:off x="4580992" y="3827279"/>
              <a:ext cx="1376027" cy="230832"/>
            </a:xfrm>
            <a:prstGeom prst="rect">
              <a:avLst/>
            </a:prstGeom>
            <a:noFill/>
          </p:spPr>
          <p:txBody>
            <a:bodyPr wrap="square" lIns="0" tIns="45720" rIns="0" bIns="4572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…</a:t>
              </a:r>
              <a:endPara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8757D232-E44B-53F3-742D-5FC2FD3A1EE2}"/>
                </a:ext>
              </a:extLst>
            </p:cNvPr>
            <p:cNvSpPr txBox="1"/>
            <p:nvPr/>
          </p:nvSpPr>
          <p:spPr>
            <a:xfrm>
              <a:off x="5957020" y="3839804"/>
              <a:ext cx="129097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…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C461F67-5B64-E279-55E4-C76F7EE32611}"/>
                </a:ext>
              </a:extLst>
            </p:cNvPr>
            <p:cNvSpPr txBox="1"/>
            <p:nvPr/>
          </p:nvSpPr>
          <p:spPr>
            <a:xfrm>
              <a:off x="7247990" y="3844718"/>
              <a:ext cx="137602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…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604F6159-6338-0A50-C6D8-CC4C27C5F0B2}"/>
              </a:ext>
            </a:extLst>
          </p:cNvPr>
          <p:cNvSpPr txBox="1"/>
          <p:nvPr/>
        </p:nvSpPr>
        <p:spPr>
          <a:xfrm>
            <a:off x="3610288" y="5366306"/>
            <a:ext cx="6315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rows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423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9672639" cy="464300"/>
          </a:xfrm>
        </p:spPr>
        <p:txBody>
          <a:bodyPr/>
          <a:lstStyle/>
          <a:p>
            <a:r>
              <a:rPr lang="zh-CN" altLang="en-US"/>
              <a:t>查询课程管理列表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前后端交互流程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8D6DFA7-B7C6-0EB8-3173-B4923C56DCE3}"/>
              </a:ext>
            </a:extLst>
          </p:cNvPr>
          <p:cNvCxnSpPr/>
          <p:nvPr/>
        </p:nvCxnSpPr>
        <p:spPr>
          <a:xfrm>
            <a:off x="3895725" y="3600450"/>
            <a:ext cx="41148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42E8C70-4551-E1E3-8956-3FFC232EB822}"/>
              </a:ext>
            </a:extLst>
          </p:cNvPr>
          <p:cNvCxnSpPr>
            <a:cxnSpLocks/>
          </p:cNvCxnSpPr>
          <p:nvPr/>
        </p:nvCxnSpPr>
        <p:spPr>
          <a:xfrm flipH="1">
            <a:off x="3895725" y="4762500"/>
            <a:ext cx="4038600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16668E1-5071-2AAB-7BD9-0A685ACEBBBD}"/>
              </a:ext>
            </a:extLst>
          </p:cNvPr>
          <p:cNvGrpSpPr/>
          <p:nvPr/>
        </p:nvGrpSpPr>
        <p:grpSpPr>
          <a:xfrm>
            <a:off x="2781300" y="3324204"/>
            <a:ext cx="598101" cy="600075"/>
            <a:chOff x="2781300" y="3324204"/>
            <a:chExt cx="598101" cy="60007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FE5DAFE3-27E1-2379-0D92-A051AF3ADBC9}"/>
                </a:ext>
              </a:extLst>
            </p:cNvPr>
            <p:cNvSpPr/>
            <p:nvPr/>
          </p:nvSpPr>
          <p:spPr>
            <a:xfrm>
              <a:off x="2781300" y="3324204"/>
              <a:ext cx="561975" cy="600075"/>
            </a:xfrm>
            <a:prstGeom prst="roundRect">
              <a:avLst/>
            </a:prstGeom>
            <a:noFill/>
            <a:ln>
              <a:solidFill>
                <a:srgbClr val="B600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0FD69D9-8761-41EC-FEC7-91F20299CD92}"/>
                </a:ext>
              </a:extLst>
            </p:cNvPr>
            <p:cNvSpPr txBox="1"/>
            <p:nvPr/>
          </p:nvSpPr>
          <p:spPr>
            <a:xfrm>
              <a:off x="2795587" y="3414862"/>
              <a:ext cx="58381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请求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拦截器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F0EF59B-E262-9CE1-75A3-DCD5F086B17F}"/>
              </a:ext>
            </a:extLst>
          </p:cNvPr>
          <p:cNvGrpSpPr/>
          <p:nvPr/>
        </p:nvGrpSpPr>
        <p:grpSpPr>
          <a:xfrm>
            <a:off x="2795587" y="4429082"/>
            <a:ext cx="590550" cy="600075"/>
            <a:chOff x="2795587" y="4429082"/>
            <a:chExt cx="590550" cy="600075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54EBDFDA-7808-742E-CE47-C25BB664ADF2}"/>
                </a:ext>
              </a:extLst>
            </p:cNvPr>
            <p:cNvSpPr/>
            <p:nvPr/>
          </p:nvSpPr>
          <p:spPr>
            <a:xfrm>
              <a:off x="2795587" y="4429082"/>
              <a:ext cx="561975" cy="600075"/>
            </a:xfrm>
            <a:prstGeom prst="roundRect">
              <a:avLst/>
            </a:prstGeom>
            <a:noFill/>
            <a:ln>
              <a:solidFill>
                <a:srgbClr val="B600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B0B4487-851A-07C6-B350-F6FE1FDDDE6E}"/>
                </a:ext>
              </a:extLst>
            </p:cNvPr>
            <p:cNvSpPr txBox="1"/>
            <p:nvPr/>
          </p:nvSpPr>
          <p:spPr>
            <a:xfrm>
              <a:off x="2802323" y="4554751"/>
              <a:ext cx="58381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响应</a:t>
              </a:r>
              <a:endParaRPr lang="en-US" altLang="zh-CN" sz="10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拦截器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D074ED9-66E7-C022-C328-4164C44FCAF4}"/>
              </a:ext>
            </a:extLst>
          </p:cNvPr>
          <p:cNvGrpSpPr/>
          <p:nvPr/>
        </p:nvGrpSpPr>
        <p:grpSpPr>
          <a:xfrm>
            <a:off x="8334375" y="2717800"/>
            <a:ext cx="2181225" cy="2676525"/>
            <a:chOff x="8334375" y="2717800"/>
            <a:chExt cx="2181225" cy="267652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4C87C19-3F2D-EB51-453E-0DA8D955CC64}"/>
                </a:ext>
              </a:extLst>
            </p:cNvPr>
            <p:cNvSpPr/>
            <p:nvPr/>
          </p:nvSpPr>
          <p:spPr>
            <a:xfrm>
              <a:off x="8334375" y="2717800"/>
              <a:ext cx="2181225" cy="2676525"/>
            </a:xfrm>
            <a:prstGeom prst="roundRect">
              <a:avLst/>
            </a:prstGeom>
            <a:noFill/>
            <a:ln>
              <a:solidFill>
                <a:srgbClr val="B600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E8209A6-60E3-B442-F9BF-6DB2B518F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5752" y="2751749"/>
              <a:ext cx="1239444" cy="572455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5E6D129-4237-9CF9-1600-523EE3678DB2}"/>
              </a:ext>
            </a:extLst>
          </p:cNvPr>
          <p:cNvGrpSpPr/>
          <p:nvPr/>
        </p:nvGrpSpPr>
        <p:grpSpPr>
          <a:xfrm>
            <a:off x="1352550" y="2730500"/>
            <a:ext cx="2786062" cy="2676525"/>
            <a:chOff x="1352550" y="2730500"/>
            <a:chExt cx="2786062" cy="2676525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406E6C42-7CA5-D850-89DD-64BDEDA352F7}"/>
                </a:ext>
              </a:extLst>
            </p:cNvPr>
            <p:cNvSpPr/>
            <p:nvPr/>
          </p:nvSpPr>
          <p:spPr>
            <a:xfrm>
              <a:off x="1352550" y="2730500"/>
              <a:ext cx="2181225" cy="2676525"/>
            </a:xfrm>
            <a:prstGeom prst="roundRect">
              <a:avLst/>
            </a:prstGeom>
            <a:noFill/>
            <a:ln>
              <a:solidFill>
                <a:srgbClr val="B600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EDB46E5-3DF7-C29A-0EA4-B816A334C45E}"/>
                </a:ext>
              </a:extLst>
            </p:cNvPr>
            <p:cNvSpPr txBox="1"/>
            <p:nvPr/>
          </p:nvSpPr>
          <p:spPr>
            <a:xfrm>
              <a:off x="2547937" y="2862293"/>
              <a:ext cx="15906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Axios</a:t>
              </a:r>
              <a:r>
                <a:rPr lang="zh-CN" alt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rPr>
                <a:t>工具</a:t>
              </a:r>
              <a:endPara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19EF0EF-BF32-F7A5-ACEA-DF6139F8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639" y="2730500"/>
              <a:ext cx="1217537" cy="518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1993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9672639" cy="464300"/>
          </a:xfrm>
        </p:spPr>
        <p:txBody>
          <a:bodyPr/>
          <a:lstStyle/>
          <a:p>
            <a:r>
              <a:rPr lang="zh-CN" altLang="en-US"/>
              <a:t>查询课程管理列表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前后端交互流程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4702AE3-3864-079D-F51A-3578914C7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16" y="3176240"/>
            <a:ext cx="4591698" cy="189578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28" name="箭头: 虚尾 27">
            <a:extLst>
              <a:ext uri="{FF2B5EF4-FFF2-40B4-BE49-F238E27FC236}">
                <a16:creationId xmlns:a16="http://schemas.microsoft.com/office/drawing/2014/main" id="{4B6431A8-6CB6-2D65-851B-7A416CDEE470}"/>
              </a:ext>
            </a:extLst>
          </p:cNvPr>
          <p:cNvSpPr/>
          <p:nvPr/>
        </p:nvSpPr>
        <p:spPr>
          <a:xfrm>
            <a:off x="5789208" y="3692276"/>
            <a:ext cx="755474" cy="309623"/>
          </a:xfrm>
          <a:prstGeom prst="stripedRightArrow">
            <a:avLst>
              <a:gd name="adj1" fmla="val 50000"/>
              <a:gd name="adj2" fmla="val 10517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369CB7-09E9-02A8-3157-1D8DFF4D4DA8}"/>
              </a:ext>
            </a:extLst>
          </p:cNvPr>
          <p:cNvGrpSpPr/>
          <p:nvPr/>
        </p:nvGrpSpPr>
        <p:grpSpPr>
          <a:xfrm>
            <a:off x="6938234" y="3176240"/>
            <a:ext cx="5040296" cy="1895785"/>
            <a:chOff x="4922203" y="5090871"/>
            <a:chExt cx="4400867" cy="1672257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F2E92513-8F99-0EFD-AE5A-865E66C43611}"/>
                </a:ext>
              </a:extLst>
            </p:cNvPr>
            <p:cNvSpPr/>
            <p:nvPr/>
          </p:nvSpPr>
          <p:spPr>
            <a:xfrm>
              <a:off x="4922206" y="5090873"/>
              <a:ext cx="4400864" cy="1672255"/>
            </a:xfrm>
            <a:prstGeom prst="roundRect">
              <a:avLst>
                <a:gd name="adj" fmla="val 36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88000" rIns="0" bIns="0" rtlCol="0" anchor="t"/>
            <a:lstStyle/>
            <a:p>
              <a:endParaRPr lang="en-US" altLang="zh-CN" sz="1400" b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31" name="矩形: 圆顶角 30">
              <a:extLst>
                <a:ext uri="{FF2B5EF4-FFF2-40B4-BE49-F238E27FC236}">
                  <a16:creationId xmlns:a16="http://schemas.microsoft.com/office/drawing/2014/main" id="{770F52EE-CC63-69D4-87AE-E901E3EA7C0A}"/>
                </a:ext>
              </a:extLst>
            </p:cNvPr>
            <p:cNvSpPr/>
            <p:nvPr/>
          </p:nvSpPr>
          <p:spPr>
            <a:xfrm>
              <a:off x="4922203" y="5090871"/>
              <a:ext cx="4400864" cy="147057"/>
            </a:xfrm>
            <a:prstGeom prst="round2SameRect">
              <a:avLst>
                <a:gd name="adj1" fmla="val 20154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CourseController</a:t>
              </a: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8350262-861D-9582-3947-E3908FA7C3F9}"/>
                </a:ext>
              </a:extLst>
            </p:cNvPr>
            <p:cNvSpPr>
              <a:spLocks/>
            </p:cNvSpPr>
            <p:nvPr/>
          </p:nvSpPr>
          <p:spPr>
            <a:xfrm>
              <a:off x="4954171" y="5129047"/>
              <a:ext cx="45543" cy="55305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968D1A5B-7D1E-397A-D90D-0E9FCFA9BDFA}"/>
                </a:ext>
              </a:extLst>
            </p:cNvPr>
            <p:cNvSpPr>
              <a:spLocks/>
            </p:cNvSpPr>
            <p:nvPr/>
          </p:nvSpPr>
          <p:spPr>
            <a:xfrm>
              <a:off x="5109193" y="5130568"/>
              <a:ext cx="45543" cy="55305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BA63E19A-45D3-94C7-EEB3-54600ED083F4}"/>
                </a:ext>
              </a:extLst>
            </p:cNvPr>
            <p:cNvSpPr/>
            <p:nvPr/>
          </p:nvSpPr>
          <p:spPr>
            <a:xfrm>
              <a:off x="5031682" y="5129047"/>
              <a:ext cx="45543" cy="55305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86334533-B5D4-7DA4-84C8-E578F579C1A4}"/>
              </a:ext>
            </a:extLst>
          </p:cNvPr>
          <p:cNvSpPr txBox="1"/>
          <p:nvPr/>
        </p:nvSpPr>
        <p:spPr>
          <a:xfrm>
            <a:off x="6938232" y="3542134"/>
            <a:ext cx="60523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>
                <a:solidFill>
                  <a:srgbClr val="9E880D"/>
                </a:solidFill>
                <a:ea typeface="JetBrains Mono"/>
              </a:rPr>
              <a:t>@PreAuthorize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67D17"/>
                </a:solidFill>
                <a:ea typeface="JetBrains Mono"/>
              </a:rPr>
              <a:t>"@ss.hasPermi('course:course:list')"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9E880D"/>
                </a:solidFill>
                <a:ea typeface="JetBrains Mono"/>
              </a:rPr>
              <a:t>@GetMapping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67D17"/>
                </a:solidFill>
                <a:ea typeface="JetBrains Mono"/>
              </a:rPr>
              <a:t>"/list"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0033B3"/>
                </a:solidFill>
                <a:ea typeface="JetBrains Mono"/>
              </a:rPr>
              <a:t>public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TableDataInfo </a:t>
            </a:r>
            <a:r>
              <a:rPr lang="zh-CN" altLang="zh-CN" sz="1000">
                <a:solidFill>
                  <a:srgbClr val="00627A"/>
                </a:solidFill>
                <a:ea typeface="JetBrains Mono"/>
              </a:rPr>
              <a:t>list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Course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course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br>
              <a:rPr lang="zh-CN" altLang="zh-CN" sz="1000">
                <a:solidFill>
                  <a:srgbClr val="3F9101"/>
                </a:solidFill>
                <a:ea typeface="JetBrains Mono"/>
              </a:rPr>
            </a:br>
            <a:r>
              <a:rPr lang="zh-CN" altLang="zh-CN" sz="1000">
                <a:solidFill>
                  <a:srgbClr val="0E4A8E"/>
                </a:solidFill>
                <a:ea typeface="JetBrains Mono"/>
              </a:rPr>
              <a:t>{</a:t>
            </a:r>
            <a:br>
              <a:rPr lang="zh-CN" altLang="zh-CN" sz="1000">
                <a:solidFill>
                  <a:srgbClr val="0E4A8E"/>
                </a:solidFill>
                <a:ea typeface="JetBrains Mono"/>
              </a:rPr>
            </a:br>
            <a:r>
              <a:rPr lang="zh-CN" altLang="zh-CN" sz="1000">
                <a:solidFill>
                  <a:srgbClr val="0E4A8E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startPage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()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r>
              <a:rPr lang="zh-CN" altLang="zh-CN" sz="1000">
                <a:solidFill>
                  <a:srgbClr val="080808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List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&lt;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Course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&gt; 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list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= </a:t>
            </a:r>
            <a:r>
              <a:rPr lang="zh-CN" altLang="zh-CN" sz="1000">
                <a:solidFill>
                  <a:srgbClr val="871094"/>
                </a:solidFill>
                <a:ea typeface="JetBrains Mono"/>
              </a:rPr>
              <a:t>courseService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.selectCourseList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course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r>
              <a:rPr lang="zh-CN" altLang="zh-CN" sz="1000">
                <a:solidFill>
                  <a:srgbClr val="080808"/>
                </a:solidFill>
                <a:ea typeface="JetBrains Mono"/>
              </a:rPr>
              <a:t>    </a:t>
            </a:r>
            <a:r>
              <a:rPr lang="zh-CN" altLang="zh-CN" sz="1000">
                <a:solidFill>
                  <a:srgbClr val="0033B3"/>
                </a:solidFill>
                <a:ea typeface="JetBrains Mono"/>
              </a:rPr>
              <a:t>return 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getDataTable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(</a:t>
            </a:r>
            <a:r>
              <a:rPr lang="zh-CN" altLang="zh-CN" sz="1000">
                <a:solidFill>
                  <a:srgbClr val="000000"/>
                </a:solidFill>
                <a:ea typeface="JetBrains Mono"/>
              </a:rPr>
              <a:t>list</a:t>
            </a:r>
            <a:r>
              <a:rPr lang="zh-CN" altLang="zh-CN" sz="1000">
                <a:solidFill>
                  <a:srgbClr val="3F9101"/>
                </a:solidFill>
                <a:ea typeface="JetBrains Mono"/>
              </a:rPr>
              <a:t>)</a:t>
            </a:r>
            <a:r>
              <a:rPr lang="zh-CN" altLang="zh-CN" sz="1000">
                <a:solidFill>
                  <a:srgbClr val="080808"/>
                </a:solidFill>
                <a:ea typeface="JetBrains Mono"/>
              </a:rPr>
              <a:t>;</a:t>
            </a:r>
            <a:br>
              <a:rPr lang="zh-CN" altLang="zh-CN" sz="1000">
                <a:solidFill>
                  <a:srgbClr val="080808"/>
                </a:solidFill>
                <a:ea typeface="JetBrains Mono"/>
              </a:rPr>
            </a:br>
            <a:r>
              <a:rPr lang="zh-CN" altLang="zh-CN" sz="1000">
                <a:solidFill>
                  <a:srgbClr val="0E4A8E"/>
                </a:solidFill>
                <a:ea typeface="JetBrains Mono"/>
              </a:rPr>
              <a:t>}</a:t>
            </a:r>
            <a:endParaRPr lang="zh-CN" altLang="zh-CN" sz="100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000">
              <a:solidFill>
                <a:srgbClr val="3F9101"/>
              </a:solidFill>
            </a:endParaRPr>
          </a:p>
        </p:txBody>
      </p:sp>
      <p:sp>
        <p:nvSpPr>
          <p:cNvPr id="2" name="箭头: 虚尾 1">
            <a:extLst>
              <a:ext uri="{FF2B5EF4-FFF2-40B4-BE49-F238E27FC236}">
                <a16:creationId xmlns:a16="http://schemas.microsoft.com/office/drawing/2014/main" id="{F7F889E6-B361-697C-0C6D-BCC91C9A4EC8}"/>
              </a:ext>
            </a:extLst>
          </p:cNvPr>
          <p:cNvSpPr/>
          <p:nvPr/>
        </p:nvSpPr>
        <p:spPr>
          <a:xfrm rot="10800000">
            <a:off x="5789208" y="4427747"/>
            <a:ext cx="755474" cy="309623"/>
          </a:xfrm>
          <a:prstGeom prst="stripedRightArrow">
            <a:avLst>
              <a:gd name="adj1" fmla="val 50000"/>
              <a:gd name="adj2" fmla="val 10517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3668AB-862A-91E3-6FD4-AD49816DCE8C}"/>
              </a:ext>
            </a:extLst>
          </p:cNvPr>
          <p:cNvSpPr txBox="1"/>
          <p:nvPr/>
        </p:nvSpPr>
        <p:spPr>
          <a:xfrm>
            <a:off x="7444023" y="2765260"/>
            <a:ext cx="64753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/>
              <a:t>http://localhost:8080/course/course/list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98D390-C6F3-71F2-D6FA-FE90EDD50CDE}"/>
              </a:ext>
            </a:extLst>
          </p:cNvPr>
          <p:cNvSpPr txBox="1"/>
          <p:nvPr/>
        </p:nvSpPr>
        <p:spPr>
          <a:xfrm>
            <a:off x="1336176" y="2780240"/>
            <a:ext cx="6833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http://localhost/dev-api/course/course/list</a:t>
            </a:r>
            <a:endParaRPr lang="zh-CN" altLang="en-US" sz="110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82C0D25-637A-8BC2-76DF-C944264E1A97}"/>
              </a:ext>
            </a:extLst>
          </p:cNvPr>
          <p:cNvSpPr/>
          <p:nvPr/>
        </p:nvSpPr>
        <p:spPr>
          <a:xfrm>
            <a:off x="1266603" y="2773187"/>
            <a:ext cx="4008150" cy="246221"/>
          </a:xfrm>
          <a:prstGeom prst="round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3D7A63E-57E9-30A2-6979-FF53C62C7B05}"/>
              </a:ext>
            </a:extLst>
          </p:cNvPr>
          <p:cNvSpPr/>
          <p:nvPr/>
        </p:nvSpPr>
        <p:spPr>
          <a:xfrm>
            <a:off x="7152393" y="2755168"/>
            <a:ext cx="4008150" cy="246221"/>
          </a:xfrm>
          <a:prstGeom prst="round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03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 animBg="1"/>
      <p:bldP spid="1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7F4963-0B96-186C-F2EF-EEAB7D409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9672639" cy="464300"/>
          </a:xfrm>
        </p:spPr>
        <p:txBody>
          <a:bodyPr/>
          <a:lstStyle/>
          <a:p>
            <a:r>
              <a:rPr lang="zh-CN" altLang="en-US"/>
              <a:t>查询课程管理列表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前后端交互流程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E469CAD-12CF-9616-522A-AC654ABF54D2}"/>
              </a:ext>
            </a:extLst>
          </p:cNvPr>
          <p:cNvGrpSpPr/>
          <p:nvPr/>
        </p:nvGrpSpPr>
        <p:grpSpPr>
          <a:xfrm>
            <a:off x="740260" y="5267903"/>
            <a:ext cx="1692000" cy="900630"/>
            <a:chOff x="396240" y="5561967"/>
            <a:chExt cx="1802638" cy="734352"/>
          </a:xfrm>
        </p:grpSpPr>
        <p:sp>
          <p:nvSpPr>
            <p:cNvPr id="11" name="矩形: 对角圆角 10">
              <a:extLst>
                <a:ext uri="{FF2B5EF4-FFF2-40B4-BE49-F238E27FC236}">
                  <a16:creationId xmlns:a16="http://schemas.microsoft.com/office/drawing/2014/main" id="{F7A9E65D-5661-D42E-F210-331A7270893E}"/>
                </a:ext>
              </a:extLst>
            </p:cNvPr>
            <p:cNvSpPr/>
            <p:nvPr/>
          </p:nvSpPr>
          <p:spPr>
            <a:xfrm>
              <a:off x="396240" y="5561967"/>
              <a:ext cx="1802638" cy="727142"/>
            </a:xfrm>
            <a:prstGeom prst="round2DiagRect">
              <a:avLst>
                <a:gd name="adj1" fmla="val 12339"/>
                <a:gd name="adj2" fmla="val 0"/>
              </a:avLst>
            </a:prstGeom>
            <a:solidFill>
              <a:srgbClr val="41B8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/course/course/list</a:t>
              </a:r>
            </a:p>
            <a:p>
              <a:pPr algn="ctr"/>
              <a:endParaRPr lang="zh-CN" altLang="en-US" sz="1000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12" name="矩形: 对角圆角 11">
              <a:extLst>
                <a:ext uri="{FF2B5EF4-FFF2-40B4-BE49-F238E27FC236}">
                  <a16:creationId xmlns:a16="http://schemas.microsoft.com/office/drawing/2014/main" id="{32EB8FEE-9DDE-2BAE-A525-849DC7A92A21}"/>
                </a:ext>
              </a:extLst>
            </p:cNvPr>
            <p:cNvSpPr/>
            <p:nvPr/>
          </p:nvSpPr>
          <p:spPr>
            <a:xfrm>
              <a:off x="1051501" y="6054585"/>
              <a:ext cx="1147377" cy="241734"/>
            </a:xfrm>
            <a:prstGeom prst="round2DiagRect">
              <a:avLst>
                <a:gd name="adj1" fmla="val 34346"/>
                <a:gd name="adj2" fmla="val 0"/>
              </a:avLst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80(course.js)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1823F0-100D-A8AB-60CE-7317E37C2CBE}"/>
              </a:ext>
            </a:extLst>
          </p:cNvPr>
          <p:cNvGrpSpPr/>
          <p:nvPr/>
        </p:nvGrpSpPr>
        <p:grpSpPr>
          <a:xfrm>
            <a:off x="3097303" y="5252404"/>
            <a:ext cx="1688535" cy="900000"/>
            <a:chOff x="2647576" y="5329417"/>
            <a:chExt cx="1099922" cy="951346"/>
          </a:xfrm>
        </p:grpSpPr>
        <p:sp>
          <p:nvSpPr>
            <p:cNvPr id="14" name="矩形: 对角圆角 13">
              <a:extLst>
                <a:ext uri="{FF2B5EF4-FFF2-40B4-BE49-F238E27FC236}">
                  <a16:creationId xmlns:a16="http://schemas.microsoft.com/office/drawing/2014/main" id="{EF36EEE2-0355-00D9-C3CA-DB577F9AD29D}"/>
                </a:ext>
              </a:extLst>
            </p:cNvPr>
            <p:cNvSpPr/>
            <p:nvPr/>
          </p:nvSpPr>
          <p:spPr>
            <a:xfrm>
              <a:off x="2647576" y="5329417"/>
              <a:ext cx="1096150" cy="951346"/>
            </a:xfrm>
            <a:prstGeom prst="round2DiagRect">
              <a:avLst>
                <a:gd name="adj1" fmla="val 10437"/>
                <a:gd name="adj2" fmla="val 0"/>
              </a:avLst>
            </a:prstGeom>
            <a:solidFill>
              <a:srgbClr val="41B8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/dev-api/course/..</a:t>
              </a:r>
            </a:p>
            <a:p>
              <a:pPr algn="ctr"/>
              <a:endParaRPr lang="zh-CN" altLang="en-US" sz="1000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15" name="矩形: 对角圆角 14">
              <a:extLst>
                <a:ext uri="{FF2B5EF4-FFF2-40B4-BE49-F238E27FC236}">
                  <a16:creationId xmlns:a16="http://schemas.microsoft.com/office/drawing/2014/main" id="{D7682E06-20BF-0C36-768B-C0FB8BBF1E43}"/>
                </a:ext>
              </a:extLst>
            </p:cNvPr>
            <p:cNvSpPr/>
            <p:nvPr/>
          </p:nvSpPr>
          <p:spPr>
            <a:xfrm>
              <a:off x="3045962" y="5984429"/>
              <a:ext cx="701536" cy="296334"/>
            </a:xfrm>
            <a:prstGeom prst="round2DiagRect">
              <a:avLst>
                <a:gd name="adj1" fmla="val 34346"/>
                <a:gd name="adj2" fmla="val 0"/>
              </a:avLst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 (request.js)</a:t>
              </a:r>
              <a:endParaRPr lang="zh-CN" altLang="en-US" sz="100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925BFAC-C0E0-CA79-E155-E061BCBB0ECB}"/>
              </a:ext>
            </a:extLst>
          </p:cNvPr>
          <p:cNvGrpSpPr/>
          <p:nvPr/>
        </p:nvGrpSpPr>
        <p:grpSpPr>
          <a:xfrm>
            <a:off x="5399252" y="5267898"/>
            <a:ext cx="2448000" cy="900000"/>
            <a:chOff x="4252793" y="5337762"/>
            <a:chExt cx="2593707" cy="959765"/>
          </a:xfrm>
        </p:grpSpPr>
        <p:sp>
          <p:nvSpPr>
            <p:cNvPr id="17" name="矩形: 对角圆角 16">
              <a:extLst>
                <a:ext uri="{FF2B5EF4-FFF2-40B4-BE49-F238E27FC236}">
                  <a16:creationId xmlns:a16="http://schemas.microsoft.com/office/drawing/2014/main" id="{A19B34D8-9512-0E9D-C920-C6798F6F4604}"/>
                </a:ext>
              </a:extLst>
            </p:cNvPr>
            <p:cNvSpPr/>
            <p:nvPr/>
          </p:nvSpPr>
          <p:spPr>
            <a:xfrm>
              <a:off x="4252793" y="5337762"/>
              <a:ext cx="2593707" cy="959765"/>
            </a:xfrm>
            <a:prstGeom prst="round2DiagRect">
              <a:avLst>
                <a:gd name="adj1" fmla="val 11327"/>
                <a:gd name="adj2" fmla="val 3204"/>
              </a:avLst>
            </a:prstGeom>
            <a:solidFill>
              <a:srgbClr val="41B8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100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去除掉路径前面的</a:t>
              </a:r>
              <a:r>
                <a:rPr lang="en-US" altLang="zh-CN" sz="11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/dev-api</a:t>
              </a:r>
              <a:r>
                <a:rPr lang="zh-CN" altLang="en-US" sz="1100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，并转发给</a:t>
              </a:r>
              <a:r>
                <a:rPr lang="en-US" altLang="zh-CN" sz="11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localhost:8080 </a:t>
              </a:r>
              <a:r>
                <a:rPr lang="zh-CN" altLang="en-US" sz="1100">
                  <a:solidFill>
                    <a:schemeClr val="bg1"/>
                  </a:solidFill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服务器</a:t>
              </a:r>
              <a:endParaRPr lang="en-US" altLang="zh-CN" sz="11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18" name="矩形: 对角圆角 17">
              <a:extLst>
                <a:ext uri="{FF2B5EF4-FFF2-40B4-BE49-F238E27FC236}">
                  <a16:creationId xmlns:a16="http://schemas.microsoft.com/office/drawing/2014/main" id="{5AC04525-5BAD-514E-A276-1BDE28006917}"/>
                </a:ext>
              </a:extLst>
            </p:cNvPr>
            <p:cNvSpPr/>
            <p:nvPr/>
          </p:nvSpPr>
          <p:spPr>
            <a:xfrm>
              <a:off x="5264505" y="5998753"/>
              <a:ext cx="1581995" cy="298774"/>
            </a:xfrm>
            <a:prstGeom prst="round2DiagRect">
              <a:avLst>
                <a:gd name="adj1" fmla="val 34346"/>
                <a:gd name="adj2" fmla="val 0"/>
              </a:avLst>
            </a:prstGeom>
            <a:solidFill>
              <a:srgbClr val="3449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 </a:t>
              </a:r>
              <a:r>
                <a:rPr lang="en-US" altLang="zh-CN" sz="105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(</a:t>
              </a:r>
              <a:r>
                <a:rPr lang="zh-CN" altLang="en-US" sz="105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代理</a:t>
              </a:r>
              <a:r>
                <a:rPr lang="en-US" altLang="zh-CN" sz="105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-</a:t>
              </a:r>
              <a:r>
                <a:rPr lang="zh-CN" altLang="en-US" sz="105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路径重写</a:t>
              </a:r>
              <a:r>
                <a:rPr lang="en-US" altLang="zh-CN" sz="1050">
                  <a:latin typeface="Fira Code" panose="020B08090500000200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)</a:t>
              </a:r>
              <a:endParaRPr lang="zh-CN" altLang="en-US" sz="1050">
                <a:latin typeface="Fira Code" panose="020B08090500000200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F289E41-DF19-C70C-8E06-CDB25BF96B09}"/>
              </a:ext>
            </a:extLst>
          </p:cNvPr>
          <p:cNvGrpSpPr/>
          <p:nvPr/>
        </p:nvGrpSpPr>
        <p:grpSpPr>
          <a:xfrm>
            <a:off x="10688837" y="5305393"/>
            <a:ext cx="1356109" cy="951346"/>
            <a:chOff x="9267051" y="5337763"/>
            <a:chExt cx="825216" cy="951346"/>
          </a:xfrm>
        </p:grpSpPr>
        <p:sp>
          <p:nvSpPr>
            <p:cNvPr id="20" name="矩形: 对角圆角 19">
              <a:extLst>
                <a:ext uri="{FF2B5EF4-FFF2-40B4-BE49-F238E27FC236}">
                  <a16:creationId xmlns:a16="http://schemas.microsoft.com/office/drawing/2014/main" id="{935E8F8A-7CF0-B65C-A400-135348240937}"/>
                </a:ext>
              </a:extLst>
            </p:cNvPr>
            <p:cNvSpPr/>
            <p:nvPr/>
          </p:nvSpPr>
          <p:spPr>
            <a:xfrm>
              <a:off x="9267051" y="5337763"/>
              <a:ext cx="825216" cy="951346"/>
            </a:xfrm>
            <a:prstGeom prst="round2DiagRect">
              <a:avLst>
                <a:gd name="adj1" fmla="val 12339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</a:rPr>
                <a:t>服务器</a:t>
              </a:r>
              <a:endParaRPr lang="en-US" altLang="zh-CN" sz="120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endParaRPr>
            </a:p>
            <a:p>
              <a:pPr algn="ctr"/>
              <a:endParaRPr lang="zh-CN" altLang="en-US" sz="1200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21" name="矩形: 对角圆角 20">
              <a:extLst>
                <a:ext uri="{FF2B5EF4-FFF2-40B4-BE49-F238E27FC236}">
                  <a16:creationId xmlns:a16="http://schemas.microsoft.com/office/drawing/2014/main" id="{94D513CF-9547-693B-39FE-23AFA23535CC}"/>
                </a:ext>
              </a:extLst>
            </p:cNvPr>
            <p:cNvSpPr/>
            <p:nvPr/>
          </p:nvSpPr>
          <p:spPr>
            <a:xfrm>
              <a:off x="9267051" y="5992775"/>
              <a:ext cx="825216" cy="296334"/>
            </a:xfrm>
            <a:prstGeom prst="round2DiagRect">
              <a:avLst>
                <a:gd name="adj1" fmla="val 34346"/>
                <a:gd name="adj2" fmla="val 0"/>
              </a:avLst>
            </a:prstGeom>
            <a:solidFill>
              <a:srgbClr val="35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8080</a:t>
              </a:r>
              <a:endParaRPr lang="zh-CN" altLang="en-US" sz="105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2" name="箭头: 虚尾 21">
            <a:extLst>
              <a:ext uri="{FF2B5EF4-FFF2-40B4-BE49-F238E27FC236}">
                <a16:creationId xmlns:a16="http://schemas.microsoft.com/office/drawing/2014/main" id="{D89B01A2-727D-15B3-09C1-E8C7C35925FD}"/>
              </a:ext>
            </a:extLst>
          </p:cNvPr>
          <p:cNvSpPr/>
          <p:nvPr/>
        </p:nvSpPr>
        <p:spPr>
          <a:xfrm>
            <a:off x="2460495" y="5566904"/>
            <a:ext cx="533400" cy="245533"/>
          </a:xfrm>
          <a:prstGeom prst="stripedRightArrow">
            <a:avLst>
              <a:gd name="adj1" fmla="val 50000"/>
              <a:gd name="adj2" fmla="val 10517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箭头: 虚尾 22">
            <a:extLst>
              <a:ext uri="{FF2B5EF4-FFF2-40B4-BE49-F238E27FC236}">
                <a16:creationId xmlns:a16="http://schemas.microsoft.com/office/drawing/2014/main" id="{601494D3-10B1-A91D-8B2F-6F35EA76F0EB}"/>
              </a:ext>
            </a:extLst>
          </p:cNvPr>
          <p:cNvSpPr/>
          <p:nvPr/>
        </p:nvSpPr>
        <p:spPr>
          <a:xfrm>
            <a:off x="4865853" y="5566905"/>
            <a:ext cx="533400" cy="245533"/>
          </a:xfrm>
          <a:prstGeom prst="stripedRightArrow">
            <a:avLst>
              <a:gd name="adj1" fmla="val 50000"/>
              <a:gd name="adj2" fmla="val 10517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箭头: 虚尾 23">
            <a:extLst>
              <a:ext uri="{FF2B5EF4-FFF2-40B4-BE49-F238E27FC236}">
                <a16:creationId xmlns:a16="http://schemas.microsoft.com/office/drawing/2014/main" id="{F5CDEC73-D1CE-0D47-07AD-5D75E424C405}"/>
              </a:ext>
            </a:extLst>
          </p:cNvPr>
          <p:cNvSpPr/>
          <p:nvPr/>
        </p:nvSpPr>
        <p:spPr>
          <a:xfrm>
            <a:off x="7962153" y="5566904"/>
            <a:ext cx="2765035" cy="280169"/>
          </a:xfrm>
          <a:prstGeom prst="stripedRightArrow">
            <a:avLst>
              <a:gd name="adj1" fmla="val 50000"/>
              <a:gd name="adj2" fmla="val 12931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28B22B-6FF4-E58E-3AEA-7C273B7D7C3A}"/>
              </a:ext>
            </a:extLst>
          </p:cNvPr>
          <p:cNvSpPr txBox="1"/>
          <p:nvPr/>
        </p:nvSpPr>
        <p:spPr>
          <a:xfrm>
            <a:off x="7923802" y="5305393"/>
            <a:ext cx="2765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80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http://localhost:8080/course/course/list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</a:endParaRPr>
          </a:p>
        </p:txBody>
      </p:sp>
      <p:grpSp>
        <p:nvGrpSpPr>
          <p:cNvPr id="2" name="!!组合 2">
            <a:extLst>
              <a:ext uri="{FF2B5EF4-FFF2-40B4-BE49-F238E27FC236}">
                <a16:creationId xmlns:a16="http://schemas.microsoft.com/office/drawing/2014/main" id="{1D6CBD41-9296-81F7-895D-43ACDC9F5195}"/>
              </a:ext>
            </a:extLst>
          </p:cNvPr>
          <p:cNvGrpSpPr/>
          <p:nvPr/>
        </p:nvGrpSpPr>
        <p:grpSpPr>
          <a:xfrm>
            <a:off x="740260" y="2087820"/>
            <a:ext cx="9368083" cy="2575214"/>
            <a:chOff x="2297721" y="3660322"/>
            <a:chExt cx="10416808" cy="2487594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7B57F04-5549-F76C-0EEB-89747BAACB7E}"/>
                </a:ext>
              </a:extLst>
            </p:cNvPr>
            <p:cNvSpPr/>
            <p:nvPr/>
          </p:nvSpPr>
          <p:spPr>
            <a:xfrm>
              <a:off x="2297727" y="3660323"/>
              <a:ext cx="10416802" cy="2487593"/>
            </a:xfrm>
            <a:prstGeom prst="roundRect">
              <a:avLst>
                <a:gd name="adj" fmla="val 2948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0" rIns="36000" bIns="0" rtlCol="0" anchor="ctr"/>
            <a:lstStyle/>
            <a:p>
              <a:pPr>
                <a:lnSpc>
                  <a:spcPct val="13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server: {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proxy: {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‘/dev-api'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: {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target: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'http://localhost:8080'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changeOrigin: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true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  rewrite: (path) 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=&gt;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 path.replace(</a:t>
              </a:r>
              <a:r>
                <a:rPr lang="en-US" altLang="zh-CN" sz="1100" b="0">
                  <a:solidFill>
                    <a:srgbClr val="811F3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/</a:t>
              </a:r>
              <a:r>
                <a:rPr lang="en-US" altLang="zh-CN" sz="1100" b="0">
                  <a:solidFill>
                    <a:srgbClr val="0000F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^</a:t>
              </a:r>
              <a:r>
                <a:rPr lang="en-US" altLang="zh-CN" sz="1100" b="0">
                  <a:solidFill>
                    <a:srgbClr val="811F3F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\/dev-api/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, </a:t>
              </a:r>
              <a:r>
                <a:rPr lang="en-US" altLang="zh-CN" sz="1100" b="0">
                  <a:solidFill>
                    <a:srgbClr val="A31515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''</a:t>
              </a: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  }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  }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100" b="0">
                  <a:solidFill>
                    <a:srgbClr val="000000"/>
                  </a:solidFill>
                  <a:effectLst/>
                  <a:latin typeface="Fira Code" panose="020B0809050000020004" pitchFamily="49" charset="0"/>
                  <a:ea typeface="Fira Code" panose="020B0809050000020004" pitchFamily="49" charset="0"/>
                </a:rPr>
                <a:t>  }</a:t>
              </a:r>
            </a:p>
          </p:txBody>
        </p:sp>
        <p:sp>
          <p:nvSpPr>
            <p:cNvPr id="4" name="矩形: 圆顶角 3">
              <a:extLst>
                <a:ext uri="{FF2B5EF4-FFF2-40B4-BE49-F238E27FC236}">
                  <a16:creationId xmlns:a16="http://schemas.microsoft.com/office/drawing/2014/main" id="{F9921DD0-49A8-5405-9AFD-EE8495DBF8CE}"/>
                </a:ext>
              </a:extLst>
            </p:cNvPr>
            <p:cNvSpPr/>
            <p:nvPr/>
          </p:nvSpPr>
          <p:spPr>
            <a:xfrm>
              <a:off x="2297721" y="3660322"/>
              <a:ext cx="10416802" cy="270190"/>
            </a:xfrm>
            <a:prstGeom prst="round2SameRect">
              <a:avLst>
                <a:gd name="adj1" fmla="val 26923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050">
                  <a:solidFill>
                    <a:schemeClr val="bg1"/>
                  </a:solidFill>
                  <a:latin typeface="Fira Code" panose="020B0809050000020004" pitchFamily="49" charset="0"/>
                </a:rPr>
                <a:t>vite.config.js</a:t>
              </a:r>
              <a:endParaRPr lang="zh-CN" altLang="en-US" sz="1050">
                <a:solidFill>
                  <a:schemeClr val="bg1"/>
                </a:solidFill>
                <a:latin typeface="Fira Code" panose="020B0809050000020004" pitchFamily="49" charset="0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CECE2E2-8F81-4B66-444D-6FF498D006E0}"/>
                </a:ext>
              </a:extLst>
            </p:cNvPr>
            <p:cNvSpPr>
              <a:spLocks/>
            </p:cNvSpPr>
            <p:nvPr/>
          </p:nvSpPr>
          <p:spPr>
            <a:xfrm>
              <a:off x="2383302" y="3730461"/>
              <a:ext cx="121920" cy="101613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794529CE-1BF2-E954-3652-729306596484}"/>
                </a:ext>
              </a:extLst>
            </p:cNvPr>
            <p:cNvSpPr>
              <a:spLocks/>
            </p:cNvSpPr>
            <p:nvPr/>
          </p:nvSpPr>
          <p:spPr>
            <a:xfrm>
              <a:off x="2798298" y="3733257"/>
              <a:ext cx="121920" cy="101613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665036A-BB03-CEEC-71BF-3B53049017B3}"/>
                </a:ext>
              </a:extLst>
            </p:cNvPr>
            <p:cNvSpPr/>
            <p:nvPr/>
          </p:nvSpPr>
          <p:spPr>
            <a:xfrm>
              <a:off x="2590800" y="3730461"/>
              <a:ext cx="121920" cy="101613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BF8D3FFD-3039-3FD4-E774-1CF51004D614}"/>
              </a:ext>
            </a:extLst>
          </p:cNvPr>
          <p:cNvSpPr/>
          <p:nvPr/>
        </p:nvSpPr>
        <p:spPr>
          <a:xfrm>
            <a:off x="1451707" y="3135986"/>
            <a:ext cx="2859308" cy="239441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5BED54-40FE-B5F7-F6BF-7DB58E98D962}"/>
              </a:ext>
            </a:extLst>
          </p:cNvPr>
          <p:cNvSpPr/>
          <p:nvPr/>
        </p:nvSpPr>
        <p:spPr>
          <a:xfrm>
            <a:off x="1451706" y="3586658"/>
            <a:ext cx="4232813" cy="239441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72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BF45C3-29FB-FE1F-B279-86F905DEA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搭建前端</a:t>
            </a:r>
            <a:r>
              <a:rPr lang="zh-CN" altLang="en-US" dirty="0"/>
              <a:t>项目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40C5042-44D8-4E9A-9CB6-EA546F10D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3274" y="1624523"/>
            <a:ext cx="7619129" cy="128035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en-US" altLang="zh-CN">
                <a:latin typeface="+mn-lt"/>
                <a:ea typeface="+mn-ea"/>
              </a:rPr>
              <a:t>Git</a:t>
            </a:r>
            <a:r>
              <a:rPr lang="zh-CN" altLang="en-US">
                <a:latin typeface="+mn-lt"/>
                <a:ea typeface="+mn-ea"/>
              </a:rPr>
              <a:t>克隆并初始化项目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lt"/>
                <a:ea typeface="+mn-ea"/>
              </a:rPr>
              <a:t>安装依赖</a:t>
            </a:r>
            <a:endParaRPr lang="en-US" altLang="zh-CN">
              <a:latin typeface="+mn-lt"/>
              <a:ea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latin typeface="+mn-lt"/>
                <a:ea typeface="+mn-ea"/>
              </a:rPr>
              <a:t>运行前端项目</a:t>
            </a:r>
            <a:endParaRPr lang="en-US" altLang="zh-CN">
              <a:latin typeface="+mn-lt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1049F6-E1AF-777A-5662-DF0F89785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065" y="1700213"/>
            <a:ext cx="6477000" cy="169545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82DC33E-7C9F-D91B-A113-DBCF6380E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064" y="2631094"/>
            <a:ext cx="7246175" cy="2633662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E325CE0-8519-78CB-5A57-043F205F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8075" y="4701967"/>
            <a:ext cx="1784245" cy="22812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0D1418-4580-0217-0E73-7CE965A9215A}"/>
              </a:ext>
            </a:extLst>
          </p:cNvPr>
          <p:cNvCxnSpPr>
            <a:cxnSpLocks/>
          </p:cNvCxnSpPr>
          <p:nvPr/>
        </p:nvCxnSpPr>
        <p:spPr>
          <a:xfrm>
            <a:off x="5596977" y="3265264"/>
            <a:ext cx="49707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08CC4FC-0643-3DD8-B8CE-DB2C059EE04F}"/>
              </a:ext>
            </a:extLst>
          </p:cNvPr>
          <p:cNvCxnSpPr>
            <a:cxnSpLocks/>
          </p:cNvCxnSpPr>
          <p:nvPr/>
        </p:nvCxnSpPr>
        <p:spPr>
          <a:xfrm>
            <a:off x="5596977" y="4930089"/>
            <a:ext cx="169683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96ACD49B-1E9A-337B-CC56-C044CD902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062" y="1653837"/>
            <a:ext cx="7398575" cy="42132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3834F02-417D-0B04-04AB-A1DAC04AA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063" y="1720117"/>
            <a:ext cx="7398575" cy="272990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5E1C4EE7-28AE-29E5-C1EC-BAA7B3B8B93B}"/>
              </a:ext>
            </a:extLst>
          </p:cNvPr>
          <p:cNvCxnSpPr>
            <a:cxnSpLocks/>
          </p:cNvCxnSpPr>
          <p:nvPr/>
        </p:nvCxnSpPr>
        <p:spPr>
          <a:xfrm>
            <a:off x="6445396" y="2956225"/>
            <a:ext cx="112731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BC40F52F-D28F-1B41-8B7B-690650075285}"/>
              </a:ext>
            </a:extLst>
          </p:cNvPr>
          <p:cNvGrpSpPr/>
          <p:nvPr/>
        </p:nvGrpSpPr>
        <p:grpSpPr>
          <a:xfrm>
            <a:off x="3536565" y="1680952"/>
            <a:ext cx="7453567" cy="2808239"/>
            <a:chOff x="4299561" y="1594600"/>
            <a:chExt cx="7453567" cy="2808239"/>
          </a:xfrm>
        </p:grpSpPr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F7ECE245-B369-E900-12FD-6BB8E2C41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9561" y="1594600"/>
              <a:ext cx="7453567" cy="2808239"/>
            </a:xfrm>
            <a:prstGeom prst="rect">
              <a:avLst/>
            </a:prstGeom>
            <a:ln>
              <a:solidFill>
                <a:schemeClr val="accent1"/>
              </a:solidFill>
              <a:prstDash val="dash"/>
            </a:ln>
          </p:spPr>
        </p:pic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2C603639-2F1A-FDC4-10EC-D4F5B86C6AF7}"/>
                </a:ext>
              </a:extLst>
            </p:cNvPr>
            <p:cNvGrpSpPr/>
            <p:nvPr/>
          </p:nvGrpSpPr>
          <p:grpSpPr>
            <a:xfrm>
              <a:off x="6959162" y="3880191"/>
              <a:ext cx="1382607" cy="323850"/>
              <a:chOff x="6969322" y="4006246"/>
              <a:chExt cx="1382607" cy="323850"/>
            </a:xfrm>
          </p:grpSpPr>
          <p:pic>
            <p:nvPicPr>
              <p:cNvPr id="67" name="图片 66">
                <a:extLst>
                  <a:ext uri="{FF2B5EF4-FFF2-40B4-BE49-F238E27FC236}">
                    <a16:creationId xmlns:a16="http://schemas.microsoft.com/office/drawing/2014/main" id="{A16CD25B-F0F2-7F88-F1F1-DF75E0AE4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0804" y="4006246"/>
                <a:ext cx="1381125" cy="323850"/>
              </a:xfrm>
              <a:prstGeom prst="rect">
                <a:avLst/>
              </a:prstGeom>
            </p:spPr>
          </p:pic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2649E0FE-7769-F446-F0A3-0F3E98A5599C}"/>
                  </a:ext>
                </a:extLst>
              </p:cNvPr>
              <p:cNvCxnSpPr/>
              <p:nvPr/>
            </p:nvCxnSpPr>
            <p:spPr>
              <a:xfrm>
                <a:off x="6969322" y="4236343"/>
                <a:ext cx="1046597" cy="0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82" name="图片 81">
            <a:extLst>
              <a:ext uri="{FF2B5EF4-FFF2-40B4-BE49-F238E27FC236}">
                <a16:creationId xmlns:a16="http://schemas.microsoft.com/office/drawing/2014/main" id="{8ECF29A1-CEB6-1C6B-EA4D-D526250E5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6753" y="1653837"/>
            <a:ext cx="8371916" cy="428977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AD9EC7-045F-853B-5C61-33C89C869F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5231" y="2685705"/>
            <a:ext cx="13049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9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8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1BEF665-E6EA-4481-E238-D1280CF6A9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若依搭建</a:t>
            </a:r>
            <a:endParaRPr lang="en-US" altLang="zh-CN"/>
          </a:p>
          <a:p>
            <a:r>
              <a:rPr lang="zh-CN" altLang="en-US"/>
              <a:t>入门案例</a:t>
            </a:r>
            <a:endParaRPr lang="en-US" altLang="zh-CN"/>
          </a:p>
          <a:p>
            <a:r>
              <a:rPr lang="zh-CN" altLang="en-US"/>
              <a:t>功能详解</a:t>
            </a:r>
            <a:endParaRPr lang="en-US" altLang="zh-CN"/>
          </a:p>
          <a:p>
            <a:r>
              <a:rPr lang="zh-CN" altLang="en-US">
                <a:solidFill>
                  <a:schemeClr val="tx1"/>
                </a:solidFill>
              </a:rPr>
              <a:t>项目结构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源码阅读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C00000"/>
                </a:solidFill>
              </a:rPr>
              <a:t>二次开发</a:t>
            </a:r>
            <a:endParaRPr lang="en-US" altLang="zh-CN">
              <a:solidFill>
                <a:srgbClr val="C00000"/>
              </a:solidFill>
            </a:endParaRP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214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二次开发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C1A27-FDA8-026A-A823-56BAF801A3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新建业务模块</a:t>
            </a:r>
            <a:endParaRPr lang="en-US" altLang="zh-CN"/>
          </a:p>
          <a:p>
            <a:r>
              <a:rPr lang="zh-CN" altLang="en-US"/>
              <a:t>菜品管理（主子表）</a:t>
            </a:r>
            <a:endParaRPr lang="en-US" altLang="zh-CN"/>
          </a:p>
          <a:p>
            <a:r>
              <a:rPr lang="zh-CN" altLang="en-US"/>
              <a:t>页面调整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2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若依框架修改器</a:t>
            </a:r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ED5E0172-B295-0B9A-B582-5C324E383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62" y="1478130"/>
            <a:ext cx="10072687" cy="101742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若依框架修改器是一个可以一键修改</a:t>
            </a:r>
            <a:r>
              <a:rPr lang="en-US" altLang="zh-CN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RuoYi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框架包名、项目名等的工具。</a:t>
            </a:r>
            <a:endParaRPr lang="en-US" altLang="zh-CN" b="0" i="0">
              <a:solidFill>
                <a:srgbClr val="060607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060607"/>
                </a:solidFill>
                <a:highlight>
                  <a:srgbClr val="FFFFFF"/>
                </a:highlight>
                <a:latin typeface="-apple-system"/>
              </a:rPr>
              <a:t>地址：</a:t>
            </a:r>
            <a:r>
              <a:rPr lang="en-US" altLang="zh-CN">
                <a:solidFill>
                  <a:srgbClr val="060607"/>
                </a:solidFill>
                <a:highlight>
                  <a:srgbClr val="FFFFFF"/>
                </a:highlight>
                <a:latin typeface="-apple-system"/>
                <a:hlinkClick r:id="rId2"/>
              </a:rPr>
              <a:t>https://gitee.com/lpf_project/RuoYi-MT/releases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A5B6C5-E7D3-7E3E-0BC7-F2C205256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2" y="2473097"/>
            <a:ext cx="2405063" cy="3932489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ADF4EB-A75B-6B45-B67F-F38EB5A8A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836" y="2402996"/>
            <a:ext cx="3575685" cy="403639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EB5D06-A30F-8EBC-1B65-DA11ECA89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551" y="2436805"/>
            <a:ext cx="2405064" cy="396878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2949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0" dur="500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7" presetClass="entr" presetSubtype="10" decel="5000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36" accel="50000" fill="hold" p14:presetBounceEnd="200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36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7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8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19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4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0" dur="500"/>
                                            <p:tgtEl>
                                              <p:spTgt spid="9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7" presetClass="entr" presetSubtype="10" decel="50000" fill="hold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6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36" accel="5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"/>
                                              </p:val>
                                            </p:tav>
                                            <p:tav tm="80000">
                                              <p:val>
                                                <p:strVal val="#ppt_w+0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36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/3"/>
                                              </p:val>
                                            </p:tav>
                                            <p:tav tm="81429">
                                              <p:val>
                                                <p:strVal val="#ppt_h+0.0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7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0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8" dur="536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0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filter="fade">
                                          <p:cBhvr>
                                            <p:cTn id="19" dur="6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4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新建业务模块</a:t>
            </a:r>
          </a:p>
        </p:txBody>
      </p:sp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0F5620D5-5F99-84AF-486D-50FAFDB4DC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590102"/>
            <a:ext cx="9672639" cy="464300"/>
          </a:xfrm>
        </p:spPr>
        <p:txBody>
          <a:bodyPr/>
          <a:lstStyle/>
          <a:p>
            <a:r>
              <a:rPr lang="zh-CN" altLang="en-US"/>
              <a:t>新建</a:t>
            </a:r>
            <a:r>
              <a:rPr lang="en-US" altLang="zh-CN"/>
              <a:t>sky-merchant</a:t>
            </a:r>
            <a:r>
              <a:rPr lang="zh-CN" altLang="en-US"/>
              <a:t>子模块</a:t>
            </a: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198E5ED1-E545-D1A2-260A-7B9F033F84F2}"/>
              </a:ext>
            </a:extLst>
          </p:cNvPr>
          <p:cNvSpPr txBox="1">
            <a:spLocks/>
          </p:cNvSpPr>
          <p:nvPr/>
        </p:nvSpPr>
        <p:spPr>
          <a:xfrm>
            <a:off x="710880" y="2054402"/>
            <a:ext cx="9214230" cy="3762373"/>
          </a:xfrm>
          <a:prstGeom prst="rect">
            <a:avLst/>
          </a:prstGeom>
        </p:spPr>
        <p:txBody>
          <a:bodyPr/>
          <a:lstStyle>
            <a:lvl1pPr marL="360000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ea"/>
              <a:buAutoNum type="circleNumDbPlain"/>
            </a:pPr>
            <a:r>
              <a:rPr lang="zh-CN" altLang="en-US"/>
              <a:t>新建子模块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父工程版本锁定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en-US" altLang="zh-CN"/>
              <a:t>sky-admin</a:t>
            </a:r>
            <a:r>
              <a:rPr lang="zh-CN" altLang="en-US"/>
              <a:t>添加依赖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76457F1-F3B0-CD2D-F2D2-6DC2E949B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64" y="1736725"/>
            <a:ext cx="7020176" cy="258762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7C93CBF-B06A-16EA-6B4A-FF9F93FA2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64" y="1736725"/>
            <a:ext cx="7020176" cy="366333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92690AA-0DA3-8CA1-F790-418616E86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433" y="1721027"/>
            <a:ext cx="7041120" cy="287954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049F988-40BB-DA4D-218D-6E90D8336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646" y="1736725"/>
            <a:ext cx="2738438" cy="3967121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E26FF0E-AB2C-6720-30F7-A5032BCE299E}"/>
              </a:ext>
            </a:extLst>
          </p:cNvPr>
          <p:cNvSpPr/>
          <p:nvPr/>
        </p:nvSpPr>
        <p:spPr>
          <a:xfrm>
            <a:off x="4450646" y="3691710"/>
            <a:ext cx="2738438" cy="302137"/>
          </a:xfrm>
          <a:prstGeom prst="rect">
            <a:avLst/>
          </a:prstGeom>
          <a:solidFill>
            <a:srgbClr val="42B883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89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3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10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15000" y="115000"/>
                                      <p:to x="100000" y="100000"/>
                                    </p:animScale>
                                    <p:animEffect filter="fade">
                                      <p:cBhvr>
                                        <p:cTn id="4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二次开发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C1A27-FDA8-026A-A823-56BAF801A3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新建业务模块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菜品管理（主子表）</a:t>
            </a:r>
            <a:endParaRPr lang="en-US" altLang="zh-CN">
              <a:solidFill>
                <a:srgbClr val="C00000"/>
              </a:solidFill>
            </a:endParaRPr>
          </a:p>
          <a:p>
            <a:r>
              <a:rPr lang="zh-CN" altLang="en-US"/>
              <a:t>页面调整</a:t>
            </a:r>
            <a:endParaRPr lang="en-US" altLang="zh-CN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34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79C54BC-AF30-5BDB-55F3-C847B9AEF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菜品管理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93649B9-7C09-416F-FC00-9F90381E87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6621" y="1670947"/>
            <a:ext cx="9214230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利用若依代码生成器（主子表模板），生成菜品管理的前后端代码。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0E93AC-1815-A936-367B-D8BB3E217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1" y="2238454"/>
            <a:ext cx="5908339" cy="232043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660459-D00A-DC8B-EF34-375D56E6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053" y="1736725"/>
            <a:ext cx="3194747" cy="422719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391622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7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h/2*cos(pi/2-ppt_r/180*pi)*9/16)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1/5)*(#ppt_x-(#ppt_x+#ppt_h/2*sin(pi/2-ppt_r/180*pi)))*((2-2*$)^2-(2-2*$)^3)&#10;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625939-91F5-26CB-F85D-0CDA7790A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利用若依代码生成器（主子表模板），生成菜品管理的前后端代码。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92E867-6C94-15C9-00E7-FA53BDADA2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6600" y="1623600"/>
            <a:ext cx="9214230" cy="42195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/>
              <a:t>准备</a:t>
            </a:r>
            <a:r>
              <a:rPr lang="en-US" altLang="zh-CN"/>
              <a:t>SQL</a:t>
            </a:r>
            <a:r>
              <a:rPr lang="zh-CN" altLang="en-US"/>
              <a:t>并导入数据库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配置代码生成信息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下载代码并导入项目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升级改造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5FF22C-6489-3C9A-9514-3DA34CAC4B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7905" y="1742859"/>
            <a:ext cx="1018095" cy="113038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326FFC-AB2D-F4E3-FDF6-095DE73182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580" y="1736725"/>
            <a:ext cx="4076700" cy="14097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C2AF09-2A7D-7F84-6804-4D0B82AC01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0723" y="1736725"/>
            <a:ext cx="7022465" cy="207638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BF8EFD7-D124-32D6-B8CE-C84C7B3DB3A6}"/>
              </a:ext>
            </a:extLst>
          </p:cNvPr>
          <p:cNvSpPr/>
          <p:nvPr/>
        </p:nvSpPr>
        <p:spPr>
          <a:xfrm>
            <a:off x="5627592" y="3176905"/>
            <a:ext cx="4363878" cy="565151"/>
          </a:xfrm>
          <a:prstGeom prst="rect">
            <a:avLst/>
          </a:prstGeom>
          <a:noFill/>
          <a:ln>
            <a:solidFill>
              <a:srgbClr val="B6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8DE4CB4-BD2D-927C-9C17-E1BAF492A8F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7120"/>
          <a:stretch/>
        </p:blipFill>
        <p:spPr>
          <a:xfrm>
            <a:off x="4510723" y="1736725"/>
            <a:ext cx="2518281" cy="44196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E8BAEE80-EE44-9F30-B5B2-B36A8AD2068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9005" y="1736725"/>
            <a:ext cx="2737564" cy="4419600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48CF213-64A5-FDE8-5B12-F5B319CBAF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38525" y="1706245"/>
            <a:ext cx="8331200" cy="1279064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850F8AD-004E-AA46-EEE1-01B7DCA928D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491609" y="1673542"/>
            <a:ext cx="4124960" cy="3006725"/>
            <a:chOff x="6112" y="5527"/>
            <a:chExt cx="6496" cy="4735"/>
          </a:xfrm>
        </p:grpSpPr>
        <p:sp>
          <p:nvSpPr>
            <p:cNvPr id="7" name="PA-矩形 7">
              <a:extLst>
                <a:ext uri="{FF2B5EF4-FFF2-40B4-BE49-F238E27FC236}">
                  <a16:creationId xmlns:a16="http://schemas.microsoft.com/office/drawing/2014/main" id="{B0C72598-265B-8336-C8FA-92A62F8C36D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112" y="6185"/>
              <a:ext cx="668" cy="3013"/>
            </a:xfrm>
            <a:prstGeom prst="rect">
              <a:avLst/>
            </a:prstGeom>
            <a:blipFill dpi="0" rotWithShape="0">
              <a:blip r:embed="rId17"/>
              <a:srcRect/>
              <a:stretch>
                <a:fillRect l="-736000" t="-22000" r="-1608000" b="-3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PA-矩形 8">
              <a:extLst>
                <a:ext uri="{FF2B5EF4-FFF2-40B4-BE49-F238E27FC236}">
                  <a16:creationId xmlns:a16="http://schemas.microsoft.com/office/drawing/2014/main" id="{33F0F9C9-55C5-AB1E-5C7A-D2D8C967957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6836" y="6591"/>
              <a:ext cx="964" cy="3671"/>
            </a:xfrm>
            <a:prstGeom prst="rect">
              <a:avLst/>
            </a:prstGeom>
            <a:blipFill dpi="0" rotWithShape="0">
              <a:blip r:embed="rId17"/>
              <a:srcRect/>
              <a:stretch>
                <a:fillRect l="-585000" t="-29000" r="-1009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PA-矩形 9">
              <a:extLst>
                <a:ext uri="{FF2B5EF4-FFF2-40B4-BE49-F238E27FC236}">
                  <a16:creationId xmlns:a16="http://schemas.microsoft.com/office/drawing/2014/main" id="{0368C61A-4CB1-97F1-352B-46C60012873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856" y="5626"/>
              <a:ext cx="806" cy="827"/>
            </a:xfrm>
            <a:prstGeom prst="rect">
              <a:avLst/>
            </a:prstGeom>
            <a:blipFill dpi="0" rotWithShape="0">
              <a:blip r:embed="rId17"/>
              <a:srcRect/>
              <a:stretch>
                <a:fillRect l="-826000" t="-12000" r="-1100000" b="-46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PA-矩形 10">
              <a:extLst>
                <a:ext uri="{FF2B5EF4-FFF2-40B4-BE49-F238E27FC236}">
                  <a16:creationId xmlns:a16="http://schemas.microsoft.com/office/drawing/2014/main" id="{B9D319ED-8A93-AF4A-985F-96B42BFA843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856" y="6502"/>
              <a:ext cx="3009" cy="3013"/>
            </a:xfrm>
            <a:prstGeom prst="rect">
              <a:avLst/>
            </a:prstGeom>
            <a:blipFill dpi="0" rotWithShape="0">
              <a:blip r:embed="rId17"/>
              <a:srcRect/>
              <a:stretch>
                <a:fillRect l="-221000" t="-32000" r="-221000" b="-2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PA-矩形 11">
              <a:extLst>
                <a:ext uri="{FF2B5EF4-FFF2-40B4-BE49-F238E27FC236}">
                  <a16:creationId xmlns:a16="http://schemas.microsoft.com/office/drawing/2014/main" id="{005804BA-C268-342D-3CA0-F81115AFC99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856" y="9566"/>
              <a:ext cx="3009" cy="346"/>
            </a:xfrm>
            <a:prstGeom prst="rect">
              <a:avLst/>
            </a:prstGeom>
            <a:blipFill dpi="0" rotWithShape="0">
              <a:blip r:embed="rId17"/>
              <a:srcRect/>
              <a:stretch>
                <a:fillRect l="-221000" t="-1168000" r="-221000" b="-101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PA-矩形 12">
              <a:extLst>
                <a:ext uri="{FF2B5EF4-FFF2-40B4-BE49-F238E27FC236}">
                  <a16:creationId xmlns:a16="http://schemas.microsoft.com/office/drawing/2014/main" id="{F120FA67-C731-E4F4-2202-9FCD5C6A201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921" y="5527"/>
              <a:ext cx="964" cy="3013"/>
            </a:xfrm>
            <a:prstGeom prst="rect">
              <a:avLst/>
            </a:prstGeom>
            <a:blipFill dpi="0" rotWithShape="0">
              <a:blip r:embed="rId17"/>
              <a:srcRect/>
              <a:stretch>
                <a:fillRect l="-1009000" r="-585000" b="-57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PA-矩形 13">
              <a:extLst>
                <a:ext uri="{FF2B5EF4-FFF2-40B4-BE49-F238E27FC236}">
                  <a16:creationId xmlns:a16="http://schemas.microsoft.com/office/drawing/2014/main" id="{FFA4FEE6-1433-5EC9-5CBE-6CBF0A98B1C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0921" y="8590"/>
              <a:ext cx="964" cy="1020"/>
            </a:xfrm>
            <a:prstGeom prst="rect">
              <a:avLst/>
            </a:prstGeom>
            <a:blipFill dpi="0" rotWithShape="0">
              <a:blip r:embed="rId17"/>
              <a:srcRect/>
              <a:stretch>
                <a:fillRect l="-1009000" t="-300000" r="-585000" b="-6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PA-矩形 14">
              <a:extLst>
                <a:ext uri="{FF2B5EF4-FFF2-40B4-BE49-F238E27FC236}">
                  <a16:creationId xmlns:a16="http://schemas.microsoft.com/office/drawing/2014/main" id="{EF66A0DC-80ED-81C0-8EE3-8F22CD26EAB4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1940" y="7249"/>
              <a:ext cx="668" cy="3013"/>
            </a:xfrm>
            <a:prstGeom prst="rect">
              <a:avLst/>
            </a:prstGeom>
            <a:blipFill dpi="0" rotWithShape="0">
              <a:blip r:embed="rId17"/>
              <a:srcRect/>
              <a:stretch>
                <a:fillRect l="-1608000" t="-57000" r="-736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CEA9A42B-1D0A-5B5F-A98A-42210637EE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38525" y="1854993"/>
            <a:ext cx="3592061" cy="4766628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83099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$">
                                          <p:val>
                                            <p:strVal val="0"/>
                                          </p:val>
                                        </p:tav>
                                        <p:tav tm="100000" fmla="$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D2EBC4-F499-4E52-B1C6-B3966EE725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二次开发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CC1A27-FDA8-026A-A823-56BAF801A33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模块定制</a:t>
            </a:r>
            <a:endParaRPr lang="en-US" altLang="zh-CN"/>
          </a:p>
          <a:p>
            <a:r>
              <a:rPr lang="zh-CN" altLang="en-US"/>
              <a:t>菜品管理（主子表）</a:t>
            </a:r>
            <a:endParaRPr lang="en-US" altLang="zh-CN"/>
          </a:p>
          <a:p>
            <a:r>
              <a:rPr lang="zh-CN" altLang="en-US">
                <a:solidFill>
                  <a:srgbClr val="C00000"/>
                </a:solidFill>
              </a:rPr>
              <a:t>页面调整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2A9DD1-56F8-FD11-E5DD-6395DE9628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06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49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64E136B-99A7-D09B-F30B-FFC8206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页面调整</a:t>
            </a:r>
          </a:p>
        </p:txBody>
      </p:sp>
      <p:sp>
        <p:nvSpPr>
          <p:cNvPr id="9" name="文本占位符 7">
            <a:extLst>
              <a:ext uri="{FF2B5EF4-FFF2-40B4-BE49-F238E27FC236}">
                <a16:creationId xmlns:a16="http://schemas.microsoft.com/office/drawing/2014/main" id="{ED5E0172-B295-0B9A-B582-5C324E383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62" y="1478130"/>
            <a:ext cx="10072687" cy="51719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060607"/>
                </a:solidFill>
                <a:highlight>
                  <a:srgbClr val="FFFFFF"/>
                </a:highlight>
                <a:latin typeface="-apple-system"/>
              </a:rPr>
              <a:t>将原有的</a:t>
            </a:r>
            <a:r>
              <a:rPr lang="zh-CN" altLang="en-US" b="0" i="0">
                <a:solidFill>
                  <a:srgbClr val="060607"/>
                </a:solidFill>
                <a:effectLst/>
                <a:highlight>
                  <a:srgbClr val="FFFFFF"/>
                </a:highlight>
                <a:latin typeface="-apple-system"/>
              </a:rPr>
              <a:t>页面，调整为外卖管理系统的项目的标识。</a:t>
            </a:r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6E0067C-6455-7A2F-0452-6D7D1247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53" y="2145465"/>
            <a:ext cx="10231120" cy="415402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00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5D394EB0-7FFB-225C-4499-8C5CF33A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41" y="1792391"/>
            <a:ext cx="8061736" cy="3273218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625939-91F5-26CB-F85D-0CDA7790A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将原有的页面，调整为外卖管理系统的项目的标识。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92E867-6C94-15C9-00E7-FA53BDADA2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6600" y="1623600"/>
            <a:ext cx="9214230" cy="4219575"/>
          </a:xfrm>
        </p:spPr>
        <p:txBody>
          <a:bodyPr/>
          <a:lstStyle/>
          <a:p>
            <a:pPr marL="342900" indent="-342900">
              <a:buFont typeface="+mj-ea"/>
              <a:buAutoNum type="circleNumDbPlain"/>
            </a:pPr>
            <a:r>
              <a:rPr lang="zh-CN" altLang="en-US"/>
              <a:t>浏览器标签页</a:t>
            </a:r>
            <a:r>
              <a:rPr lang="en-US" altLang="zh-CN"/>
              <a:t>icon</a:t>
            </a:r>
            <a:r>
              <a:rPr lang="zh-CN" altLang="en-US"/>
              <a:t>、标题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系统页面中的</a:t>
            </a:r>
            <a:r>
              <a:rPr lang="en-US" altLang="zh-CN"/>
              <a:t>logo</a:t>
            </a:r>
            <a:r>
              <a:rPr lang="zh-CN" altLang="en-US"/>
              <a:t>、标题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去除源码 </a:t>
            </a:r>
            <a:r>
              <a:rPr lang="en-US" altLang="zh-CN"/>
              <a:t>&amp; </a:t>
            </a:r>
            <a:r>
              <a:rPr lang="zh-CN" altLang="en-US"/>
              <a:t>文档 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主题和自定义图标</a:t>
            </a:r>
            <a:endParaRPr lang="en-US" altLang="zh-CN"/>
          </a:p>
          <a:p>
            <a:pPr marL="342900" indent="-342900">
              <a:buFont typeface="+mj-ea"/>
              <a:buAutoNum type="circleNumDbPlain"/>
            </a:pPr>
            <a:r>
              <a:rPr lang="zh-CN" altLang="en-US"/>
              <a:t>登录页面中标题、背景图</a:t>
            </a:r>
            <a:endParaRPr lang="en-US" altLang="zh-CN"/>
          </a:p>
          <a:p>
            <a:endParaRPr lang="en-US" altLang="zh-CN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10732E4-B0EF-6848-D2C2-4BAF0BEF56DA}"/>
              </a:ext>
            </a:extLst>
          </p:cNvPr>
          <p:cNvCxnSpPr/>
          <p:nvPr/>
        </p:nvCxnSpPr>
        <p:spPr>
          <a:xfrm>
            <a:off x="3944493" y="1969008"/>
            <a:ext cx="619125" cy="0"/>
          </a:xfrm>
          <a:prstGeom prst="line">
            <a:avLst/>
          </a:prstGeom>
          <a:ln w="22225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3F9B1B0-BF2E-CB9A-3E43-081CC9A69472}"/>
              </a:ext>
            </a:extLst>
          </p:cNvPr>
          <p:cNvCxnSpPr>
            <a:cxnSpLocks/>
          </p:cNvCxnSpPr>
          <p:nvPr/>
        </p:nvCxnSpPr>
        <p:spPr>
          <a:xfrm>
            <a:off x="3944493" y="2531491"/>
            <a:ext cx="666115" cy="0"/>
          </a:xfrm>
          <a:prstGeom prst="line">
            <a:avLst/>
          </a:prstGeom>
          <a:ln w="22225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C9F7DB1-FE81-E5BC-6F44-1BFA1A9E7A90}"/>
              </a:ext>
            </a:extLst>
          </p:cNvPr>
          <p:cNvCxnSpPr>
            <a:cxnSpLocks/>
          </p:cNvCxnSpPr>
          <p:nvPr/>
        </p:nvCxnSpPr>
        <p:spPr>
          <a:xfrm>
            <a:off x="10584688" y="2500630"/>
            <a:ext cx="735330" cy="0"/>
          </a:xfrm>
          <a:prstGeom prst="line">
            <a:avLst/>
          </a:prstGeom>
          <a:ln w="22225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3315614-18CA-95A5-2084-0FEA6F0293D7}"/>
              </a:ext>
            </a:extLst>
          </p:cNvPr>
          <p:cNvCxnSpPr>
            <a:cxnSpLocks/>
          </p:cNvCxnSpPr>
          <p:nvPr/>
        </p:nvCxnSpPr>
        <p:spPr>
          <a:xfrm>
            <a:off x="3828288" y="3045968"/>
            <a:ext cx="499872" cy="0"/>
          </a:xfrm>
          <a:prstGeom prst="line">
            <a:avLst/>
          </a:prstGeom>
          <a:ln w="22225"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F1F4675E-8A74-3A2F-1DE8-2322CAD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24" y="3419438"/>
            <a:ext cx="5963921" cy="2423737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77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>
            <a:extLst>
              <a:ext uri="{FF2B5EF4-FFF2-40B4-BE49-F238E27FC236}">
                <a16:creationId xmlns:a16="http://schemas.microsoft.com/office/drawing/2014/main" id="{5A7CE547-0EFE-92C9-DC3F-E2C323BA12B5}"/>
              </a:ext>
            </a:extLst>
          </p:cNvPr>
          <p:cNvSpPr txBox="1">
            <a:spLocks/>
          </p:cNvSpPr>
          <p:nvPr/>
        </p:nvSpPr>
        <p:spPr>
          <a:xfrm>
            <a:off x="4505658" y="617572"/>
            <a:ext cx="6479839" cy="4207803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17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755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搭建后端项目注意事项？</a:t>
            </a:r>
            <a:endParaRPr lang="en-US" altLang="zh-CN"/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项目初始化慢，执行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clean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导入后，修改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application-druid.yml</a:t>
            </a:r>
            <a:endParaRPr lang="zh-CN" altLang="en-US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485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Redis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有密码，修改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application.yml</a:t>
            </a:r>
            <a:endParaRPr lang="zh-CN" altLang="en-US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/>
              <a:t>搭建前端项目注意事项？</a:t>
            </a:r>
            <a:endParaRPr lang="en-US" altLang="zh-CN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D604566-21A8-CE2C-33C6-87CA9E730B10}"/>
              </a:ext>
            </a:extLst>
          </p:cNvPr>
          <p:cNvGrpSpPr/>
          <p:nvPr/>
        </p:nvGrpSpPr>
        <p:grpSpPr>
          <a:xfrm>
            <a:off x="5130416" y="4028667"/>
            <a:ext cx="5027127" cy="796708"/>
            <a:chOff x="4922203" y="5090872"/>
            <a:chExt cx="4400867" cy="79670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2956E37-930D-0F94-191F-1598532BD228}"/>
                </a:ext>
              </a:extLst>
            </p:cNvPr>
            <p:cNvSpPr/>
            <p:nvPr/>
          </p:nvSpPr>
          <p:spPr>
            <a:xfrm>
              <a:off x="4922206" y="5090873"/>
              <a:ext cx="4400864" cy="796707"/>
            </a:xfrm>
            <a:prstGeom prst="roundRect">
              <a:avLst>
                <a:gd name="adj" fmla="val 3640"/>
              </a:avLst>
            </a:prstGeom>
            <a:solidFill>
              <a:srgbClr val="F6F6F6"/>
            </a:solidFill>
            <a:ln w="3175"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88000" rIns="0" bIns="0" rtlCol="0" anchor="t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888888"/>
                  </a:solidFill>
                  <a:effectLst/>
                  <a:latin typeface="+mn-ea"/>
                </a:rPr>
                <a:t>#</a:t>
              </a:r>
              <a:r>
                <a:rPr kumimoji="0" lang="zh-CN" altLang="en-US" sz="1200" b="0" i="0" u="none" strike="noStrike" cap="none" normalizeH="0" baseline="0">
                  <a:ln>
                    <a:noFill/>
                  </a:ln>
                  <a:solidFill>
                    <a:srgbClr val="888888"/>
                  </a:solidFill>
                  <a:effectLst/>
                  <a:latin typeface="+mn-ea"/>
                </a:rPr>
                <a:t>安装依赖时，使用国内镜像源</a:t>
              </a:r>
              <a:endParaRPr kumimoji="0" lang="en-US" altLang="zh-CN" sz="1200" b="0" i="0" u="none" strike="noStrike" cap="none" normalizeH="0" baseline="0">
                <a:ln>
                  <a:noFill/>
                </a:ln>
                <a:solidFill>
                  <a:srgbClr val="888888"/>
                </a:solidFill>
                <a:effectLst/>
                <a:latin typeface="+mn-ea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33"/>
                  </a:solidFill>
                  <a:effectLst/>
                  <a:ea typeface="SFMono-Regular"/>
                </a:rPr>
                <a:t>npm 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333333"/>
                  </a:solidFill>
                  <a:effectLst/>
                  <a:ea typeface="SFMono-Regular"/>
                </a:rPr>
                <a:t>install</a:t>
              </a:r>
              <a:r>
                <a:rPr kumimoji="0" lang="en-US" altLang="zh-CN" sz="1200" b="0" i="0" u="none" strike="noStrike" cap="none" normalizeH="0" baseline="0">
                  <a:ln>
                    <a:noFill/>
                  </a:ln>
                  <a:solidFill>
                    <a:srgbClr val="0086B3"/>
                  </a:solidFill>
                  <a:effectLst/>
                  <a:ea typeface="SFMono-Regular"/>
                </a:rPr>
                <a:t> 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ea typeface="SFMono-Regular"/>
                </a:rPr>
                <a:t>--registr</a:t>
              </a:r>
              <a:r>
                <a:rPr lang="en-US" altLang="zh-CN" sz="1200">
                  <a:solidFill>
                    <a:srgbClr val="000080"/>
                  </a:solidFill>
                  <a:ea typeface="SFMono-Regular"/>
                </a:rPr>
                <a:t>=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rgbClr val="333333"/>
                  </a:solidFill>
                  <a:effectLst/>
                  <a:ea typeface="SFMono-Regular"/>
                </a:rPr>
                <a:t>https://registry.npmmirror.com</a:t>
              </a: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</a:p>
            <a:p>
              <a:endParaRPr lang="en-US" altLang="zh-CN" sz="1400" b="0">
                <a:solidFill>
                  <a:srgbClr val="000000"/>
                </a:solidFill>
                <a:effectLst/>
                <a:latin typeface="Courier New" panose="02070309020205020404" pitchFamily="49" charset="0"/>
              </a:endParaRPr>
            </a:p>
          </p:txBody>
        </p:sp>
        <p:sp>
          <p:nvSpPr>
            <p:cNvPr id="6" name="矩形: 圆顶角 5">
              <a:extLst>
                <a:ext uri="{FF2B5EF4-FFF2-40B4-BE49-F238E27FC236}">
                  <a16:creationId xmlns:a16="http://schemas.microsoft.com/office/drawing/2014/main" id="{6DDE4946-6C71-10DA-B108-07EFB0D65DE9}"/>
                </a:ext>
              </a:extLst>
            </p:cNvPr>
            <p:cNvSpPr/>
            <p:nvPr/>
          </p:nvSpPr>
          <p:spPr>
            <a:xfrm>
              <a:off x="4922203" y="5090872"/>
              <a:ext cx="4400864" cy="147057"/>
            </a:xfrm>
            <a:prstGeom prst="round2SameRect">
              <a:avLst>
                <a:gd name="adj1" fmla="val 20154"/>
                <a:gd name="adj2" fmla="val 0"/>
              </a:avLst>
            </a:prstGeom>
            <a:solidFill>
              <a:srgbClr val="BCBCB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zh-CN" altLang="en-US" sz="1200" b="1">
                  <a:solidFill>
                    <a:schemeClr val="bg1"/>
                  </a:solidFill>
                  <a:latin typeface="Fira Code" panose="020B0809050000020004" pitchFamily="49" charset="0"/>
                  <a:ea typeface="Fira Code" panose="020B0809050000020004" pitchFamily="49" charset="0"/>
                  <a:cs typeface="阿里巴巴普惠体" panose="00020600040101010101" pitchFamily="18" charset="-122"/>
                </a:rPr>
                <a:t>终端</a:t>
              </a:r>
              <a:endParaRPr lang="en-US" altLang="zh-CN" sz="1200" b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  <a:cs typeface="阿里巴巴普惠体" panose="00020600040101010101" pitchFamily="18" charset="-122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6E35B39-F518-3A33-3DB0-54DE0D650512}"/>
                </a:ext>
              </a:extLst>
            </p:cNvPr>
            <p:cNvSpPr>
              <a:spLocks/>
            </p:cNvSpPr>
            <p:nvPr/>
          </p:nvSpPr>
          <p:spPr>
            <a:xfrm>
              <a:off x="4954171" y="5129047"/>
              <a:ext cx="45543" cy="55305"/>
            </a:xfrm>
            <a:prstGeom prst="ellipse">
              <a:avLst/>
            </a:prstGeom>
            <a:solidFill>
              <a:srgbClr val="FE5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F3060B8-A7E5-0BFE-360E-4F5A0A8DD43B}"/>
                </a:ext>
              </a:extLst>
            </p:cNvPr>
            <p:cNvSpPr>
              <a:spLocks/>
            </p:cNvSpPr>
            <p:nvPr/>
          </p:nvSpPr>
          <p:spPr>
            <a:xfrm>
              <a:off x="5109193" y="5130568"/>
              <a:ext cx="45543" cy="55305"/>
            </a:xfrm>
            <a:prstGeom prst="ellipse">
              <a:avLst/>
            </a:prstGeom>
            <a:solidFill>
              <a:srgbClr val="2FC1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B1BD0BB-67AF-6ADB-1A85-BD64D367DFEB}"/>
                </a:ext>
              </a:extLst>
            </p:cNvPr>
            <p:cNvSpPr/>
            <p:nvPr/>
          </p:nvSpPr>
          <p:spPr>
            <a:xfrm>
              <a:off x="5031682" y="5129047"/>
              <a:ext cx="45543" cy="55305"/>
            </a:xfrm>
            <a:prstGeom prst="ellipse">
              <a:avLst/>
            </a:prstGeom>
            <a:solidFill>
              <a:srgbClr val="FFC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5802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cba921d4-a501-43a7-86ce-81ddb820228f&quot;,&quot;Name&quot;:null,&quot;Kind&quot;:1,&quot;OldGuidesSetting&quot;:{&quot;HeaderHeight&quot;:0.0,&quot;FooterHeight&quot;:0.0,&quot;SideMargin&quot;:0.0,&quot;TopMargin&quot;:0.0,&quot;BottomMargin&quot;:0.0,&quot;IntervalMargin&quot;:0.0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096*243"/>
  <p:tag name="KSO_WM_UNIT_HIGHLIGHT" val="0"/>
  <p:tag name="KSO_WM_UNIT_COMPATIBLE" val="0"/>
  <p:tag name="KSO_WM_UNIT_DIAGRAM_ISNUMVISUAL" val="0"/>
  <p:tag name="KSO_WM_UNIT_DIAGRAM_ISREFERUNIT" val="0"/>
  <p:tag name="KSO_WM_DIAGRAM_GROUP_CODE" val="1671434412"/>
  <p:tag name="KSO_WM_UNIT_TYPE" val="ζ_h_d"/>
  <p:tag name="KSO_WM_UNIT_INDEX" val="1_1_8"/>
  <p:tag name="KSO_WM_UNIT_ID" val="crop20194954_1*ζ_h_d*1_1_8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KSO_WM_BLIP_RECT_LEFT" val="-1608"/>
  <p:tag name="KSO_WM_BLIP_RECT_RIGHT" val="-736"/>
  <p:tag name="KSO_WM_BLIP_RECT_TOP" val="-57"/>
  <p:tag name="KSO_WM_BLIP_RECT_BOTTOM" val="0"/>
  <p:tag name="KSO_WM_CREATIVE_CROP_ORG_LEFT" val="60.55"/>
  <p:tag name="KSO_WM_CREATIVE_CROP_ORG_TOP" val="276.35"/>
  <p:tag name="KSO_WM_CREATIVE_CROP_ORG_WIDTH" val="814.95"/>
  <p:tag name="KSO_WM_CREATIVE_CROP_ORG_HEIGHT" val="236.75"/>
  <p:tag name="KSO_WM_CREATIVE_CROP_SHAPE_LEFT" val="597"/>
  <p:tag name="KSO_WM_CREATIVE_CROP_SHAPE_TOP" val="362.45"/>
  <p:tag name="KSO_WM_CREATIVE_CROP_SHAPE_WIDTH" val="33.4"/>
  <p:tag name="KSO_WM_CREATIVE_CROP_SHAPE_HEIGHT" val="150.65"/>
  <p:tag name="KSO_WM_UNIT_TEXT_FILL_FORE_SCHEMECOLOR_INDEX" val="2"/>
  <p:tag name="KSO_WM_UNIT_TEXT_FILL_TYPE" val="1"/>
  <p:tag name="KSO_WM_UNIT_USESOURCEFORMAT_APPLY" val="1"/>
  <p:tag name="KSO_WM_DIAGRAM_VIRTUALLY_FRAME" val="{&quot;height&quot;:236.75,&quot;left&quot;:305.6,&quot;top&quot;:276.35,&quot;width&quot;:324.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rop20194954_1*i*1"/>
  <p:tag name="KSO_WM_TEMPLATE_CATEGORY" val="crop"/>
  <p:tag name="KSO_WM_TEMPLATE_INDEX" val="20194954"/>
  <p:tag name="KSO_WM_UNIT_LAYERLEVEL" val="1"/>
  <p:tag name="KSO_WM_TAG_VERSION" val="1.0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096*243"/>
  <p:tag name="KSO_WM_UNIT_HIGHLIGHT" val="0"/>
  <p:tag name="KSO_WM_UNIT_COMPATIBLE" val="0"/>
  <p:tag name="KSO_WM_UNIT_DIAGRAM_ISNUMVISUAL" val="0"/>
  <p:tag name="KSO_WM_UNIT_DIAGRAM_ISREFERUNIT" val="0"/>
  <p:tag name="KSO_WM_DIAGRAM_GROUP_CODE" val="1671434412"/>
  <p:tag name="KSO_WM_UNIT_TYPE" val="ζ_h_d"/>
  <p:tag name="KSO_WM_UNIT_INDEX" val="1_1_1"/>
  <p:tag name="KSO_WM_UNIT_ID" val="crop20194954_1*ζ_h_d*1_1_1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KSO_WM_BLIP_RECT_LEFT" val="-736"/>
  <p:tag name="KSO_WM_BLIP_RECT_RIGHT" val="-1608"/>
  <p:tag name="KSO_WM_BLIP_RECT_TOP" val="-22"/>
  <p:tag name="KSO_WM_BLIP_RECT_BOTTOM" val="-35"/>
  <p:tag name="KSO_WM_CREATIVE_CROP_ORG_LEFT" val="60.55"/>
  <p:tag name="KSO_WM_CREATIVE_CROP_ORG_TOP" val="276.35"/>
  <p:tag name="KSO_WM_CREATIVE_CROP_ORG_WIDTH" val="814.95"/>
  <p:tag name="KSO_WM_CREATIVE_CROP_ORG_HEIGHT" val="236.75"/>
  <p:tag name="KSO_WM_CREATIVE_CROP_SHAPE_LEFT" val="305.6"/>
  <p:tag name="KSO_WM_CREATIVE_CROP_SHAPE_TOP" val="309.25"/>
  <p:tag name="KSO_WM_CREATIVE_CROP_SHAPE_WIDTH" val="33.4"/>
  <p:tag name="KSO_WM_CREATIVE_CROP_SHAPE_HEIGHT" val="150.65"/>
  <p:tag name="KSO_WM_UNIT_TEXT_FILL_FORE_SCHEMECOLOR_INDEX" val="2"/>
  <p:tag name="KSO_WM_UNIT_TEXT_FILL_TYPE" val="1"/>
  <p:tag name="KSO_WM_UNIT_USESOURCEFORMAT_APPLY" val="1"/>
  <p:tag name="KSO_WM_DIAGRAM_VIRTUALLY_FRAME" val="{&quot;height&quot;:236.75,&quot;left&quot;:305.6,&quot;top&quot;:276.35,&quot;width&quot;:324.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336*351"/>
  <p:tag name="KSO_WM_UNIT_HIGHLIGHT" val="0"/>
  <p:tag name="KSO_WM_UNIT_COMPATIBLE" val="0"/>
  <p:tag name="KSO_WM_UNIT_DIAGRAM_ISNUMVISUAL" val="0"/>
  <p:tag name="KSO_WM_UNIT_DIAGRAM_ISREFERUNIT" val="0"/>
  <p:tag name="KSO_WM_DIAGRAM_GROUP_CODE" val="1671434412"/>
  <p:tag name="KSO_WM_UNIT_TYPE" val="ζ_h_d"/>
  <p:tag name="KSO_WM_UNIT_INDEX" val="1_1_2"/>
  <p:tag name="KSO_WM_UNIT_ID" val="crop20194954_1*ζ_h_d*1_1_2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KSO_WM_BLIP_RECT_LEFT" val="-585"/>
  <p:tag name="KSO_WM_BLIP_RECT_RIGHT" val="-1009"/>
  <p:tag name="KSO_WM_BLIP_RECT_TOP" val="-29"/>
  <p:tag name="KSO_WM_BLIP_RECT_BOTTOM" val="0"/>
  <p:tag name="KSO_WM_CREATIVE_CROP_ORG_LEFT" val="60.55"/>
  <p:tag name="KSO_WM_CREATIVE_CROP_ORG_TOP" val="276.35"/>
  <p:tag name="KSO_WM_CREATIVE_CROP_ORG_WIDTH" val="814.95"/>
  <p:tag name="KSO_WM_CREATIVE_CROP_ORG_HEIGHT" val="236.75"/>
  <p:tag name="KSO_WM_CREATIVE_CROP_SHAPE_LEFT" val="341.8"/>
  <p:tag name="KSO_WM_CREATIVE_CROP_SHAPE_TOP" val="329.55"/>
  <p:tag name="KSO_WM_CREATIVE_CROP_SHAPE_WIDTH" val="48.2"/>
  <p:tag name="KSO_WM_CREATIVE_CROP_SHAPE_HEIGHT" val="183.55"/>
  <p:tag name="KSO_WM_UNIT_TEXT_FILL_FORE_SCHEMECOLOR_INDEX" val="2"/>
  <p:tag name="KSO_WM_UNIT_TEXT_FILL_TYPE" val="1"/>
  <p:tag name="KSO_WM_UNIT_USESOURCEFORMAT_APPLY" val="1"/>
  <p:tag name="KSO_WM_DIAGRAM_VIRTUALLY_FRAME" val="{&quot;height&quot;:236.75,&quot;left&quot;:305.6,&quot;top&quot;:276.35,&quot;width&quot;:324.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301*293"/>
  <p:tag name="KSO_WM_UNIT_HIGHLIGHT" val="0"/>
  <p:tag name="KSO_WM_UNIT_COMPATIBLE" val="0"/>
  <p:tag name="KSO_WM_UNIT_DIAGRAM_ISNUMVISUAL" val="0"/>
  <p:tag name="KSO_WM_UNIT_DIAGRAM_ISREFERUNIT" val="0"/>
  <p:tag name="KSO_WM_DIAGRAM_GROUP_CODE" val="1671434412"/>
  <p:tag name="KSO_WM_UNIT_TYPE" val="ζ_h_d"/>
  <p:tag name="KSO_WM_UNIT_INDEX" val="1_1_3"/>
  <p:tag name="KSO_WM_UNIT_ID" val="crop20194954_1*ζ_h_d*1_1_3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KSO_WM_BLIP_RECT_LEFT" val="-826"/>
  <p:tag name="KSO_WM_BLIP_RECT_RIGHT" val="-1100"/>
  <p:tag name="KSO_WM_BLIP_RECT_TOP" val="-12"/>
  <p:tag name="KSO_WM_BLIP_RECT_BOTTOM" val="-461"/>
  <p:tag name="KSO_WM_CREATIVE_CROP_ORG_LEFT" val="60.55"/>
  <p:tag name="KSO_WM_CREATIVE_CROP_ORG_TOP" val="276.35"/>
  <p:tag name="KSO_WM_CREATIVE_CROP_ORG_WIDTH" val="814.95"/>
  <p:tag name="KSO_WM_CREATIVE_CROP_ORG_HEIGHT" val="236.75"/>
  <p:tag name="KSO_WM_CREATIVE_CROP_SHAPE_LEFT" val="392.8"/>
  <p:tag name="KSO_WM_CREATIVE_CROP_SHAPE_TOP" val="281.3"/>
  <p:tag name="KSO_WM_CREATIVE_CROP_SHAPE_WIDTH" val="40.3"/>
  <p:tag name="KSO_WM_CREATIVE_CROP_SHAPE_HEIGHT" val="41.35"/>
  <p:tag name="KSO_WM_UNIT_TEXT_FILL_FORE_SCHEMECOLOR_INDEX" val="2"/>
  <p:tag name="KSO_WM_UNIT_TEXT_FILL_TYPE" val="1"/>
  <p:tag name="KSO_WM_UNIT_USESOURCEFORMAT_APPLY" val="1"/>
  <p:tag name="KSO_WM_DIAGRAM_VIRTUALLY_FRAME" val="{&quot;height&quot;:236.75,&quot;left&quot;:305.6,&quot;top&quot;:276.35,&quot;width&quot;:324.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096*1095"/>
  <p:tag name="KSO_WM_UNIT_HIGHLIGHT" val="0"/>
  <p:tag name="KSO_WM_UNIT_COMPATIBLE" val="0"/>
  <p:tag name="KSO_WM_UNIT_DIAGRAM_ISNUMVISUAL" val="0"/>
  <p:tag name="KSO_WM_UNIT_DIAGRAM_ISREFERUNIT" val="0"/>
  <p:tag name="KSO_WM_DIAGRAM_GROUP_CODE" val="1671434412"/>
  <p:tag name="KSO_WM_UNIT_TYPE" val="ζ_h_d"/>
  <p:tag name="KSO_WM_UNIT_INDEX" val="1_1_4"/>
  <p:tag name="KSO_WM_UNIT_ID" val="crop20194954_1*ζ_h_d*1_1_4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KSO_WM_BLIP_RECT_LEFT" val="-221"/>
  <p:tag name="KSO_WM_BLIP_RECT_RIGHT" val="-221"/>
  <p:tag name="KSO_WM_BLIP_RECT_TOP" val="-32"/>
  <p:tag name="KSO_WM_BLIP_RECT_BOTTOM" val="-25"/>
  <p:tag name="KSO_WM_CREATIVE_CROP_ORG_LEFT" val="60.55"/>
  <p:tag name="KSO_WM_CREATIVE_CROP_ORG_TOP" val="276.35"/>
  <p:tag name="KSO_WM_CREATIVE_CROP_ORG_WIDTH" val="814.95"/>
  <p:tag name="KSO_WM_CREATIVE_CROP_ORG_HEIGHT" val="236.75"/>
  <p:tag name="KSO_WM_CREATIVE_CROP_SHAPE_LEFT" val="392.8"/>
  <p:tag name="KSO_WM_CREATIVE_CROP_SHAPE_TOP" val="325.1"/>
  <p:tag name="KSO_WM_CREATIVE_CROP_SHAPE_WIDTH" val="150.45"/>
  <p:tag name="KSO_WM_CREATIVE_CROP_SHAPE_HEIGHT" val="150.65"/>
  <p:tag name="KSO_WM_UNIT_TEXT_FILL_FORE_SCHEMECOLOR_INDEX" val="2"/>
  <p:tag name="KSO_WM_UNIT_TEXT_FILL_TYPE" val="1"/>
  <p:tag name="KSO_WM_UNIT_USESOURCEFORMAT_APPLY" val="1"/>
  <p:tag name="KSO_WM_DIAGRAM_VIRTUALLY_FRAME" val="{&quot;height&quot;:236.75,&quot;left&quot;:305.6,&quot;top&quot;:276.35,&quot;width&quot;:324.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26*1095"/>
  <p:tag name="KSO_WM_UNIT_HIGHLIGHT" val="0"/>
  <p:tag name="KSO_WM_UNIT_COMPATIBLE" val="0"/>
  <p:tag name="KSO_WM_UNIT_DIAGRAM_ISNUMVISUAL" val="0"/>
  <p:tag name="KSO_WM_UNIT_DIAGRAM_ISREFERUNIT" val="0"/>
  <p:tag name="KSO_WM_DIAGRAM_GROUP_CODE" val="1671434412"/>
  <p:tag name="KSO_WM_UNIT_TYPE" val="ζ_h_d"/>
  <p:tag name="KSO_WM_UNIT_INDEX" val="1_1_5"/>
  <p:tag name="KSO_WM_UNIT_ID" val="crop20194954_1*ζ_h_d*1_1_5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KSO_WM_BLIP_RECT_LEFT" val="-221"/>
  <p:tag name="KSO_WM_BLIP_RECT_RIGHT" val="-221"/>
  <p:tag name="KSO_WM_BLIP_RECT_TOP" val="-1168"/>
  <p:tag name="KSO_WM_BLIP_RECT_BOTTOM" val="-101"/>
  <p:tag name="KSO_WM_CREATIVE_CROP_ORG_LEFT" val="60.55"/>
  <p:tag name="KSO_WM_CREATIVE_CROP_ORG_TOP" val="276.35"/>
  <p:tag name="KSO_WM_CREATIVE_CROP_ORG_WIDTH" val="814.95"/>
  <p:tag name="KSO_WM_CREATIVE_CROP_ORG_HEIGHT" val="236.75"/>
  <p:tag name="KSO_WM_CREATIVE_CROP_SHAPE_LEFT" val="392.8"/>
  <p:tag name="KSO_WM_CREATIVE_CROP_SHAPE_TOP" val="478.3"/>
  <p:tag name="KSO_WM_CREATIVE_CROP_SHAPE_WIDTH" val="150.45"/>
  <p:tag name="KSO_WM_CREATIVE_CROP_SHAPE_HEIGHT" val="17.3"/>
  <p:tag name="KSO_WM_UNIT_TEXT_FILL_FORE_SCHEMECOLOR_INDEX" val="2"/>
  <p:tag name="KSO_WM_UNIT_TEXT_FILL_TYPE" val="1"/>
  <p:tag name="KSO_WM_UNIT_USESOURCEFORMAT_APPLY" val="1"/>
  <p:tag name="KSO_WM_DIAGRAM_VIRTUALLY_FRAME" val="{&quot;height&quot;:236.75,&quot;left&quot;:305.6,&quot;top&quot;:276.35,&quot;width&quot;:324.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1096*351"/>
  <p:tag name="KSO_WM_UNIT_HIGHLIGHT" val="0"/>
  <p:tag name="KSO_WM_UNIT_COMPATIBLE" val="0"/>
  <p:tag name="KSO_WM_UNIT_DIAGRAM_ISNUMVISUAL" val="0"/>
  <p:tag name="KSO_WM_UNIT_DIAGRAM_ISREFERUNIT" val="0"/>
  <p:tag name="KSO_WM_DIAGRAM_GROUP_CODE" val="1671434412"/>
  <p:tag name="KSO_WM_UNIT_TYPE" val="ζ_h_d"/>
  <p:tag name="KSO_WM_UNIT_INDEX" val="1_1_6"/>
  <p:tag name="KSO_WM_UNIT_ID" val="crop20194954_1*ζ_h_d*1_1_6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KSO_WM_BLIP_RECT_LEFT" val="-1009"/>
  <p:tag name="KSO_WM_BLIP_RECT_RIGHT" val="-585"/>
  <p:tag name="KSO_WM_BLIP_RECT_TOP" val="0"/>
  <p:tag name="KSO_WM_BLIP_RECT_BOTTOM" val="-57"/>
  <p:tag name="KSO_WM_CREATIVE_CROP_ORG_LEFT" val="60.55"/>
  <p:tag name="KSO_WM_CREATIVE_CROP_ORG_TOP" val="276.35"/>
  <p:tag name="KSO_WM_CREATIVE_CROP_ORG_WIDTH" val="814.95"/>
  <p:tag name="KSO_WM_CREATIVE_CROP_ORG_HEIGHT" val="236.75"/>
  <p:tag name="KSO_WM_CREATIVE_CROP_SHAPE_LEFT" val="546.05"/>
  <p:tag name="KSO_WM_CREATIVE_CROP_SHAPE_TOP" val="276.35"/>
  <p:tag name="KSO_WM_CREATIVE_CROP_SHAPE_WIDTH" val="48.2"/>
  <p:tag name="KSO_WM_CREATIVE_CROP_SHAPE_HEIGHT" val="150.65"/>
  <p:tag name="KSO_WM_UNIT_TEXT_FILL_FORE_SCHEMECOLOR_INDEX" val="2"/>
  <p:tag name="KSO_WM_UNIT_TEXT_FILL_TYPE" val="1"/>
  <p:tag name="KSO_WM_UNIT_USESOURCEFORMAT_APPLY" val="1"/>
  <p:tag name="KSO_WM_DIAGRAM_VIRTUALLY_FRAME" val="{&quot;height&quot;:236.75,&quot;left&quot;:305.6,&quot;top&quot;:276.35,&quot;width&quot;:324.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  <p:tag name="KSO_WM_UNIT_VALUE" val="371*351"/>
  <p:tag name="KSO_WM_UNIT_HIGHLIGHT" val="0"/>
  <p:tag name="KSO_WM_UNIT_COMPATIBLE" val="0"/>
  <p:tag name="KSO_WM_UNIT_DIAGRAM_ISNUMVISUAL" val="0"/>
  <p:tag name="KSO_WM_UNIT_DIAGRAM_ISREFERUNIT" val="0"/>
  <p:tag name="KSO_WM_DIAGRAM_GROUP_CODE" val="1671434412"/>
  <p:tag name="KSO_WM_UNIT_TYPE" val="ζ_h_d"/>
  <p:tag name="KSO_WM_UNIT_INDEX" val="1_1_7"/>
  <p:tag name="KSO_WM_UNIT_ID" val="crop20194954_1*ζ_h_d*1_1_7"/>
  <p:tag name="KSO_WM_TEMPLATE_CATEGORY" val="crop"/>
  <p:tag name="KSO_WM_TEMPLATE_INDEX" val="20194954"/>
  <p:tag name="KSO_WM_UNIT_LAYERLEVEL" val="1_1_1"/>
  <p:tag name="KSO_WM_TAG_VERSION" val="1.0"/>
  <p:tag name="KSO_WM_BEAUTIFY_FLAG" val="#wm#"/>
  <p:tag name="PICTUREFILLRANGE" val="b0003ab0-3613-48a1-a6be-c5a10607860a"/>
  <p:tag name="KSO_WM_UNIT_DIAGRAM_MODELTYPE" val="creativeCrop"/>
  <p:tag name="KSO_WM_BLIP_RECT_LEFT" val="-1009"/>
  <p:tag name="KSO_WM_BLIP_RECT_RIGHT" val="-585"/>
  <p:tag name="KSO_WM_BLIP_RECT_TOP" val="-300"/>
  <p:tag name="KSO_WM_BLIP_RECT_BOTTOM" val="-64"/>
  <p:tag name="KSO_WM_CREATIVE_CROP_ORG_LEFT" val="60.55"/>
  <p:tag name="KSO_WM_CREATIVE_CROP_ORG_TOP" val="276.35"/>
  <p:tag name="KSO_WM_CREATIVE_CROP_ORG_WIDTH" val="814.95"/>
  <p:tag name="KSO_WM_CREATIVE_CROP_ORG_HEIGHT" val="236.75"/>
  <p:tag name="KSO_WM_CREATIVE_CROP_SHAPE_LEFT" val="546.05"/>
  <p:tag name="KSO_WM_CREATIVE_CROP_SHAPE_TOP" val="429.5"/>
  <p:tag name="KSO_WM_CREATIVE_CROP_SHAPE_WIDTH" val="48.2"/>
  <p:tag name="KSO_WM_CREATIVE_CROP_SHAPE_HEIGHT" val="51"/>
  <p:tag name="KSO_WM_UNIT_TEXT_FILL_FORE_SCHEMECOLOR_INDEX" val="2"/>
  <p:tag name="KSO_WM_UNIT_TEXT_FILL_TYPE" val="1"/>
  <p:tag name="KSO_WM_UNIT_USESOURCEFORMAT_APPLY" val="1"/>
  <p:tag name="KSO_WM_DIAGRAM_VIRTUALLY_FRAME" val="{&quot;height&quot;:236.75,&quot;left&quot;:305.6,&quot;top&quot;:276.35,&quot;width&quot;:324.8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教学使用">
      <a:majorFont>
        <a:latin typeface="Fira Code"/>
        <a:ea typeface="阿里巴巴普惠体 Medium"/>
        <a:cs typeface=""/>
      </a:majorFont>
      <a:minorFont>
        <a:latin typeface="Fira Code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教学使用">
      <a:majorFont>
        <a:latin typeface="Fira Code"/>
        <a:ea typeface="阿里巴巴普惠体 Medium"/>
        <a:cs typeface=""/>
      </a:majorFont>
      <a:minorFont>
        <a:latin typeface="Fira Code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教学使用">
      <a:majorFont>
        <a:latin typeface="Fira Code"/>
        <a:ea typeface="阿里巴巴普惠体 Medium"/>
        <a:cs typeface=""/>
      </a:majorFont>
      <a:minorFont>
        <a:latin typeface="Fira Code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教学使用">
      <a:majorFont>
        <a:latin typeface="Fira Code"/>
        <a:ea typeface="阿里巴巴普惠体 Medium"/>
        <a:cs typeface=""/>
      </a:majorFont>
      <a:minorFont>
        <a:latin typeface="Fira Code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C00000"/>
          </a:solidFill>
          <a:prstDash val="dash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教学使用">
      <a:majorFont>
        <a:latin typeface="Fira Code"/>
        <a:ea typeface="阿里巴巴普惠体 Medium"/>
        <a:cs typeface=""/>
      </a:majorFont>
      <a:minorFont>
        <a:latin typeface="Fira Code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教学使用">
      <a:majorFont>
        <a:latin typeface="Fira Code"/>
        <a:ea typeface="阿里巴巴普惠体 Medium"/>
        <a:cs typeface=""/>
      </a:majorFont>
      <a:minorFont>
        <a:latin typeface="Fira Code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B60004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tailEnd type="non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教学使用">
      <a:majorFont>
        <a:latin typeface="Fira Code"/>
        <a:ea typeface="阿里巴巴普惠体 Medium"/>
        <a:cs typeface=""/>
      </a:majorFont>
      <a:minorFont>
        <a:latin typeface="Fira Code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122326</TotalTime>
  <Words>2906</Words>
  <Application>Microsoft Office PowerPoint</Application>
  <PresentationFormat>宽屏</PresentationFormat>
  <Paragraphs>614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90</vt:i4>
      </vt:variant>
    </vt:vector>
  </HeadingPairs>
  <TitlesOfParts>
    <vt:vector size="118" baseType="lpstr">
      <vt:lpstr>Alibaba PuHuiTi B</vt:lpstr>
      <vt:lpstr>Alibaba PuHuiTi Medium</vt:lpstr>
      <vt:lpstr>Alibaba PuHuiTi R</vt:lpstr>
      <vt:lpstr>Alimama DongFangDaKai</vt:lpstr>
      <vt:lpstr>-apple-system</vt:lpstr>
      <vt:lpstr>JetBrains Mono</vt:lpstr>
      <vt:lpstr>SFMono-Regular</vt:lpstr>
      <vt:lpstr>阿里巴巴普惠体</vt:lpstr>
      <vt:lpstr>等线</vt:lpstr>
      <vt:lpstr>黑体</vt:lpstr>
      <vt:lpstr>STKaiti</vt:lpstr>
      <vt:lpstr>STKaiti</vt:lpstr>
      <vt:lpstr>Arial</vt:lpstr>
      <vt:lpstr>Calibri</vt:lpstr>
      <vt:lpstr>Consolas</vt:lpstr>
      <vt:lpstr>Courier New</vt:lpstr>
      <vt:lpstr>Fira Code</vt:lpstr>
      <vt:lpstr>Segoe UI</vt:lpstr>
      <vt:lpstr>Source Code Pro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若依专题</vt:lpstr>
      <vt:lpstr>PowerPoint 演示文稿</vt:lpstr>
      <vt:lpstr>若依搭建</vt:lpstr>
      <vt:lpstr>若依版本</vt:lpstr>
      <vt:lpstr>RuoYi-Vue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入门案例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功能详解</vt:lpstr>
      <vt:lpstr>功能详解</vt:lpstr>
      <vt:lpstr>权限控制</vt:lpstr>
      <vt:lpstr>权限控制</vt:lpstr>
      <vt:lpstr>权限控制</vt:lpstr>
      <vt:lpstr>权限控制</vt:lpstr>
      <vt:lpstr>权限控制</vt:lpstr>
      <vt:lpstr>PowerPoint 演示文稿</vt:lpstr>
      <vt:lpstr>PowerPoint 演示文稿</vt:lpstr>
      <vt:lpstr>功能详解</vt:lpstr>
      <vt:lpstr>数据字典</vt:lpstr>
      <vt:lpstr>数据字典</vt:lpstr>
      <vt:lpstr>PowerPoint 演示文稿</vt:lpstr>
      <vt:lpstr>PowerPoint 演示文稿</vt:lpstr>
      <vt:lpstr>功能详解</vt:lpstr>
      <vt:lpstr>其他功能</vt:lpstr>
      <vt:lpstr>其他功能</vt:lpstr>
      <vt:lpstr>其他功能</vt:lpstr>
      <vt:lpstr>功能详解</vt:lpstr>
      <vt:lpstr>系统监控</vt:lpstr>
      <vt:lpstr>功能详解</vt:lpstr>
      <vt:lpstr>定时任务</vt:lpstr>
      <vt:lpstr>PowerPoint 演示文稿</vt:lpstr>
      <vt:lpstr>功能详解</vt:lpstr>
      <vt:lpstr>表单构建</vt:lpstr>
      <vt:lpstr>PowerPoint 演示文稿</vt:lpstr>
      <vt:lpstr>PowerPoint 演示文稿</vt:lpstr>
      <vt:lpstr>功能详解</vt:lpstr>
      <vt:lpstr>代码生成</vt:lpstr>
      <vt:lpstr>代码生成</vt:lpstr>
      <vt:lpstr>功能详解</vt:lpstr>
      <vt:lpstr>系统接口</vt:lpstr>
      <vt:lpstr>PowerPoint 演示文稿</vt:lpstr>
      <vt:lpstr>PowerPoint 演示文稿</vt:lpstr>
      <vt:lpstr>项目结构</vt:lpstr>
      <vt:lpstr>后端结构</vt:lpstr>
      <vt:lpstr>后端结构</vt:lpstr>
      <vt:lpstr>后端结构</vt:lpstr>
      <vt:lpstr>后端结构</vt:lpstr>
      <vt:lpstr>项目中的配置</vt:lpstr>
      <vt:lpstr>模块依赖关系</vt:lpstr>
      <vt:lpstr>PowerPoint 演示文稿</vt:lpstr>
      <vt:lpstr>项目结构</vt:lpstr>
      <vt:lpstr>前端结构</vt:lpstr>
      <vt:lpstr>前端结构</vt:lpstr>
      <vt:lpstr>项目结构</vt:lpstr>
      <vt:lpstr>表结构</vt:lpstr>
      <vt:lpstr>PowerPoint 演示文稿</vt:lpstr>
      <vt:lpstr>源码阅读</vt:lpstr>
      <vt:lpstr>前端代码分析</vt:lpstr>
      <vt:lpstr>源码阅读</vt:lpstr>
      <vt:lpstr>后端代码分析</vt:lpstr>
      <vt:lpstr>后端代码分析</vt:lpstr>
      <vt:lpstr>后端代码分析</vt:lpstr>
      <vt:lpstr>后端代码分析</vt:lpstr>
      <vt:lpstr>后端代码分析</vt:lpstr>
      <vt:lpstr>后端代码分析</vt:lpstr>
      <vt:lpstr>后端代码分析</vt:lpstr>
      <vt:lpstr>源码阅读</vt:lpstr>
      <vt:lpstr>前后端交互流程</vt:lpstr>
      <vt:lpstr>前后端交互流程</vt:lpstr>
      <vt:lpstr>前后端交互流程</vt:lpstr>
      <vt:lpstr>前后端交互流程</vt:lpstr>
      <vt:lpstr>PowerPoint 演示文稿</vt:lpstr>
      <vt:lpstr>二次开发</vt:lpstr>
      <vt:lpstr>若依框架修改器</vt:lpstr>
      <vt:lpstr>新建业务模块</vt:lpstr>
      <vt:lpstr>二次开发</vt:lpstr>
      <vt:lpstr>PowerPoint 演示文稿</vt:lpstr>
      <vt:lpstr>PowerPoint 演示文稿</vt:lpstr>
      <vt:lpstr>二次开发</vt:lpstr>
      <vt:lpstr>页面调整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e9098</cp:lastModifiedBy>
  <cp:revision>8637</cp:revision>
  <dcterms:created xsi:type="dcterms:W3CDTF">2020-03-31T02:23:27Z</dcterms:created>
  <dcterms:modified xsi:type="dcterms:W3CDTF">2024-05-28T02:41:50Z</dcterms:modified>
</cp:coreProperties>
</file>